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441" r:id="rId2"/>
    <p:sldId id="681" r:id="rId3"/>
    <p:sldId id="685" r:id="rId4"/>
    <p:sldId id="725" r:id="rId5"/>
    <p:sldId id="705" r:id="rId6"/>
    <p:sldId id="706" r:id="rId7"/>
    <p:sldId id="708" r:id="rId8"/>
    <p:sldId id="690" r:id="rId9"/>
    <p:sldId id="728" r:id="rId10"/>
    <p:sldId id="58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2BE50-7846-A446-91E3-5C1A6BA03381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64826-FD4D-C848-8E2B-E69F0F24DF7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832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 모든 것을 제공하는 인공지능 기반의 편리한 </a:t>
            </a:r>
            <a:r>
              <a:rPr lang="ko-KR" altLang="en-US" sz="1800" b="0" i="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레터링</a:t>
            </a:r>
            <a:r>
              <a:rPr lang="ko-KR" altLang="en-US" sz="1800" b="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케이크 탐색주문서비스</a:t>
            </a:r>
            <a:r>
              <a:rPr lang="en-US" altLang="ko-KR" sz="1800" b="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케즐입니다</a:t>
            </a:r>
            <a:r>
              <a:rPr lang="en-US" altLang="ko-KR" sz="1800" b="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r>
              <a:rPr lang="ko-KR" altLang="en-US" sz="1800" b="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 </a:t>
            </a:r>
            <a:endParaRPr lang="ko-KR" altLang="en-US" sz="2400" b="0" i="0" dirty="0">
              <a:effectLst/>
            </a:endParaRPr>
          </a:p>
          <a:p>
            <a:pPr>
              <a:lnSpc>
                <a:spcPct val="150000"/>
              </a:lnSpc>
            </a:pPr>
            <a:endParaRPr lang="ko-Kore-KR" altLang="ko-Kore-KR" sz="1600" dirty="0">
              <a:latin typeface="Liberation Serif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1A435-670A-744B-BAFD-36708607097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62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err="1"/>
              <a:t>커스텀케이크</a:t>
            </a:r>
            <a:r>
              <a:rPr kumimoji="1" lang="ko-KR" altLang="en-US"/>
              <a:t> 다양한 명칭으로 불리는데</a:t>
            </a:r>
            <a:r>
              <a:rPr kumimoji="1" lang="en-US" altLang="ko-KR"/>
              <a:t>,</a:t>
            </a:r>
            <a:r>
              <a:rPr kumimoji="1" lang="ko-KR" altLang="en-US"/>
              <a:t> 인스타에서 검색해도 엄청 종류가 많다</a:t>
            </a:r>
            <a:r>
              <a:rPr kumimoji="1" lang="en-US" altLang="ko-KR"/>
              <a:t>~</a:t>
            </a:r>
            <a:r>
              <a:rPr kumimoji="1" lang="ko-KR" altLang="en-US"/>
              <a:t> 소비자</a:t>
            </a:r>
            <a:r>
              <a:rPr kumimoji="1" lang="en-US" altLang="ko-KR"/>
              <a:t>,</a:t>
            </a:r>
            <a:r>
              <a:rPr kumimoji="1" lang="ko-KR" altLang="en-US"/>
              <a:t> 매장 모두 디자인에 </a:t>
            </a:r>
            <a:r>
              <a:rPr kumimoji="1" lang="ko-KR" altLang="en-US" err="1"/>
              <a:t>참여하기도하며</a:t>
            </a:r>
            <a:r>
              <a:rPr kumimoji="1" lang="ko-KR" altLang="en-US"/>
              <a:t> 시기에 따라 새롭게 유행하는 디자인이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한 </a:t>
            </a:r>
            <a:r>
              <a:rPr kumimoji="1" lang="ko-KR" altLang="en-US" err="1"/>
              <a:t>프랜차이즈랑</a:t>
            </a:r>
            <a:r>
              <a:rPr kumimoji="1" lang="ko-KR" altLang="en-US"/>
              <a:t> </a:t>
            </a:r>
            <a:r>
              <a:rPr kumimoji="1" lang="ko-KR" altLang="en-US" err="1"/>
              <a:t>커스텀케이크</a:t>
            </a:r>
            <a:r>
              <a:rPr kumimoji="1" lang="ko-KR" altLang="en-US"/>
              <a:t> 매장이랑 비교해봐도 이렇게 차이가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81A97-0D92-A244-AB0F-F74443CC681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37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이렇게 저희가 발견한 문제점은 파편화된 기존 프로세스의 문제</a:t>
            </a:r>
            <a:r>
              <a:rPr lang="en-US" altLang="ko-KR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케이크 디자인 탐색의 어려움</a:t>
            </a:r>
            <a:r>
              <a:rPr lang="en-US" altLang="ko-KR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매장 탐색의 어려움 총 </a:t>
            </a:r>
            <a:r>
              <a:rPr lang="en-US" altLang="ko-KR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가지입니다</a:t>
            </a:r>
            <a:r>
              <a:rPr lang="en-US" altLang="ko-KR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 </a:t>
            </a:r>
            <a:endParaRPr lang="ko-KR" altLang="en-US" b="0" i="0">
              <a:effectLst/>
            </a:endParaRPr>
          </a:p>
          <a:p>
            <a:pPr algn="l" rtl="0" fontAlgn="base"/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 </a:t>
            </a:r>
            <a:endParaRPr lang="ko-KR" altLang="en-US" b="0" i="0">
              <a:effectLst/>
            </a:endParaRPr>
          </a:p>
          <a:p>
            <a:pPr algn="l" rtl="0" fontAlgn="base"/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저희는 이를 통합된 플랫폼환경을 제공하여 기존 프로세스에서 겪는 문제를 해결하고자 합니다</a:t>
            </a:r>
            <a:r>
              <a:rPr lang="en-US" altLang="ko-KR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또한 소비자가 케이크 디자인을 탐색하고</a:t>
            </a:r>
            <a:r>
              <a:rPr lang="en-US" altLang="ko-KR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매장을 선택하는 과정을 </a:t>
            </a:r>
            <a:r>
              <a:rPr lang="en" altLang="ko-KR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AI</a:t>
            </a:r>
            <a:r>
              <a:rPr lang="ko-KR" altLang="en-US" sz="1800" b="0" i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를</a:t>
            </a:r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이용해 도움을 주어 </a:t>
            </a:r>
            <a:r>
              <a:rPr lang="ko-KR" altLang="en-US" sz="1800" b="0" i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레터링</a:t>
            </a:r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케이크 주문과정에서 디자인</a:t>
            </a:r>
            <a:r>
              <a:rPr lang="en-US" altLang="ko-KR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매장 탐색에서의 어려움을 낮추려고 합니다</a:t>
            </a:r>
            <a:r>
              <a:rPr lang="en-US" altLang="ko-KR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 </a:t>
            </a:r>
            <a:endParaRPr lang="ko-KR" altLang="en-US" b="0" i="0">
              <a:effectLst/>
            </a:endParaRPr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6AE4E-9643-A54B-BEEC-E780F93BD6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587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정리하면 저희 앱은 케이크 ​도메인에 최적화된 플랫폼으로 키워드 기반 케이크 탐색 기능과 </a:t>
            </a:r>
            <a:endParaRPr lang="ko-KR" altLang="en-US" b="0" i="0">
              <a:effectLst/>
            </a:endParaRPr>
          </a:p>
          <a:p>
            <a:pPr algn="l" rtl="0" fontAlgn="base"/>
            <a:r>
              <a:rPr lang="ko-KR" altLang="en-US" sz="1800" b="0" i="0"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이미지 검색 기반의 매장 추천 기능을 가지고 있습니다 </a:t>
            </a:r>
            <a:endParaRPr lang="ko-KR" altLang="en-US" b="0" i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6AE4E-9643-A54B-BEEC-E780F93BD62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7126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" altLang="ko-Kore-KR" dirty="0"/>
              <a:t>Object Detection</a:t>
            </a:r>
            <a:r>
              <a:rPr lang="ko-KR" altLang="en-US" dirty="0"/>
              <a:t>을 통해서 학습에 불필요한 데이터 제거를 자동화 했다</a:t>
            </a:r>
            <a:r>
              <a:rPr lang="en-US" altLang="ko-KR" dirty="0"/>
              <a:t>.</a:t>
            </a:r>
            <a:endParaRPr lang="ko-KR" altLang="en-US" b="0" i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6AE4E-9643-A54B-BEEC-E780F93BD62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7255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" altLang="ko-Kore-KR"/>
              <a:t>Object Detection</a:t>
            </a:r>
            <a:r>
              <a:rPr lang="ko-KR" altLang="en-US"/>
              <a:t>을 통해서 학습에 불필요한 데이터 제거를 자동화 했다</a:t>
            </a:r>
            <a:r>
              <a:rPr lang="en-US" altLang="ko-KR"/>
              <a:t>.</a:t>
            </a:r>
            <a:endParaRPr lang="ko-KR" altLang="en-US" b="0" i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6AE4E-9643-A54B-BEEC-E780F93BD62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9210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/>
              <a:t>모델이 판별하는 클래스가 적다면 단순히 분류로 넘어가도 되지만 클래스가 많다면 정확도가 떨어짐 → 그래서 클래스가 많다면 </a:t>
            </a:r>
            <a:r>
              <a:rPr lang="ko-KR" altLang="en-US" sz="2800" err="1"/>
              <a:t>임베딩을</a:t>
            </a:r>
            <a:r>
              <a:rPr lang="ko-KR" altLang="en-US" sz="2800"/>
              <a:t> 사용해서 거리 </a:t>
            </a:r>
            <a:r>
              <a:rPr lang="ko-KR" altLang="en-US" sz="2800" err="1"/>
              <a:t>라던지</a:t>
            </a:r>
            <a:r>
              <a:rPr lang="ko-KR" altLang="en-US" sz="2800"/>
              <a:t> 코사인으로 유사성을 판별한다</a:t>
            </a:r>
            <a:r>
              <a:rPr lang="en-US" altLang="ko-KR" sz="2800"/>
              <a:t>.</a:t>
            </a:r>
          </a:p>
          <a:p>
            <a:r>
              <a:rPr lang="en" altLang="ko-Kore-KR" sz="2800"/>
              <a:t>Triplet Loss</a:t>
            </a:r>
            <a:r>
              <a:rPr lang="ko-KR" altLang="en-US" sz="2800"/>
              <a:t>는 얼굴 인식과 같이 찾아야하는 특정 인물 클래스가 매우 많고 특정 인물 클래스에 대해 유사성을 더 잘 판별하기 위해 고안된 학습 방법이다</a:t>
            </a:r>
            <a:r>
              <a:rPr lang="en-US" altLang="ko-KR" sz="2800"/>
              <a:t>.</a:t>
            </a:r>
          </a:p>
          <a:p>
            <a:r>
              <a:rPr lang="en" altLang="ko-Kore-KR" sz="2800"/>
              <a:t>Triplet Loss</a:t>
            </a:r>
            <a:r>
              <a:rPr lang="ko-KR" altLang="en-US" sz="2800"/>
              <a:t>에서 기준이 되는 인물의 안면 사진은 </a:t>
            </a:r>
            <a:r>
              <a:rPr lang="en" altLang="ko-Kore-KR" sz="2800"/>
              <a:t>Anchor, </a:t>
            </a:r>
            <a:r>
              <a:rPr lang="ko-KR" altLang="en-US" sz="2800"/>
              <a:t>기준과 동일한 인물의 안면 사진을 </a:t>
            </a:r>
            <a:r>
              <a:rPr lang="en" altLang="ko-Kore-KR" sz="2800"/>
              <a:t>Positive, </a:t>
            </a:r>
            <a:r>
              <a:rPr lang="ko-KR" altLang="en-US" sz="2800"/>
              <a:t>기준과 다른 인물의 안면 사진을 </a:t>
            </a:r>
            <a:r>
              <a:rPr lang="en" altLang="ko-Kore-KR" sz="2800"/>
              <a:t>Negative</a:t>
            </a:r>
            <a:r>
              <a:rPr lang="ko-KR" altLang="en-US" sz="2800"/>
              <a:t>로 구분하여 </a:t>
            </a:r>
            <a:r>
              <a:rPr lang="en" altLang="ko-Kore-KR" sz="2800"/>
              <a:t>Anchor</a:t>
            </a:r>
            <a:r>
              <a:rPr lang="ko-KR" altLang="en-US" sz="2800"/>
              <a:t>와 </a:t>
            </a:r>
            <a:r>
              <a:rPr lang="en" altLang="ko-Kore-KR" sz="2800"/>
              <a:t>Positive</a:t>
            </a:r>
            <a:r>
              <a:rPr lang="ko-KR" altLang="en-US" sz="2800"/>
              <a:t>의 거리를 가깝게 </a:t>
            </a:r>
            <a:r>
              <a:rPr lang="en" altLang="ko-Kore-KR" sz="2800"/>
              <a:t>Anchor</a:t>
            </a:r>
            <a:r>
              <a:rPr lang="ko-KR" altLang="en-US" sz="2800"/>
              <a:t>와 </a:t>
            </a:r>
            <a:r>
              <a:rPr lang="en" altLang="ko-Kore-KR" sz="2800"/>
              <a:t>Negative</a:t>
            </a:r>
            <a:r>
              <a:rPr lang="ko-KR" altLang="en-US" sz="2800"/>
              <a:t>의 거리를 멀리하는 것을 목적으로 하는 학습 방식이다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이 안면 인식을 케이크 디자인으로 대체하여 케이크 특성을 파악하고 공통점을 찾아서 유사 정확도를 높였다</a:t>
            </a:r>
            <a:r>
              <a:rPr lang="en-US" altLang="ko-KR" sz="2800"/>
              <a:t>.</a:t>
            </a:r>
          </a:p>
          <a:p>
            <a:endParaRPr lang="en-US" altLang="ko-KR" sz="2800"/>
          </a:p>
          <a:p>
            <a:r>
              <a:rPr lang="ko-KR" altLang="en-US" sz="4000"/>
              <a:t>지금 우리가 가지고 있는 클래스의 종류는 유니크한 클래스가 몇 개가 있고 </a:t>
            </a:r>
            <a:r>
              <a:rPr lang="ko-KR" altLang="en-US" sz="4000" err="1"/>
              <a:t>걔네들과</a:t>
            </a:r>
            <a:r>
              <a:rPr lang="ko-KR" altLang="en-US" sz="4000"/>
              <a:t> 동일한지 아닌지 식별을 해야 되고 유사한지 아닌지 판단해야 돼</a:t>
            </a:r>
            <a:r>
              <a:rPr lang="en-US" altLang="ko-KR" sz="4000"/>
              <a:t>.</a:t>
            </a:r>
            <a:br>
              <a:rPr lang="en-US" altLang="ko-KR" sz="4000"/>
            </a:br>
            <a:r>
              <a:rPr lang="ko-KR" altLang="en-US" sz="4000"/>
              <a:t>그게 주 목적이야</a:t>
            </a:r>
            <a:r>
              <a:rPr lang="en-US" altLang="ko-KR" sz="4000"/>
              <a:t>. </a:t>
            </a:r>
            <a:r>
              <a:rPr lang="ko-KR" altLang="en-US" sz="4000"/>
              <a:t>그냥 그 분류로 가면 </a:t>
            </a:r>
            <a:r>
              <a:rPr lang="ko-KR" altLang="en-US" sz="4000" err="1"/>
              <a:t>케일이</a:t>
            </a:r>
            <a:r>
              <a:rPr lang="ko-KR" altLang="en-US" sz="4000"/>
              <a:t> 만 개인데 똑같은 케인지 아닌지 </a:t>
            </a:r>
            <a:r>
              <a:rPr lang="en-US" altLang="ko-KR" sz="4000"/>
              <a:t>1</a:t>
            </a:r>
            <a:r>
              <a:rPr lang="ko-KR" altLang="en-US" sz="4000"/>
              <a:t>만 개의 클래스를 만들어야 돼</a:t>
            </a:r>
            <a:r>
              <a:rPr lang="en-US" altLang="ko-KR" sz="4000"/>
              <a:t>.</a:t>
            </a:r>
            <a:br>
              <a:rPr lang="en-US" altLang="ko-KR" sz="4000"/>
            </a:br>
            <a:r>
              <a:rPr lang="ko-KR" altLang="en-US" sz="4000"/>
              <a:t>그런데 </a:t>
            </a:r>
            <a:r>
              <a:rPr lang="ko-KR" altLang="en-US" sz="4000" err="1"/>
              <a:t>머신러닝에서</a:t>
            </a:r>
            <a:r>
              <a:rPr lang="ko-KR" altLang="en-US" sz="4000"/>
              <a:t> 클래스가 늘어나면 </a:t>
            </a:r>
            <a:r>
              <a:rPr lang="ko-KR" altLang="en-US" sz="4000" err="1"/>
              <a:t>어세스가</a:t>
            </a:r>
            <a:r>
              <a:rPr lang="ko-KR" altLang="en-US" sz="4000"/>
              <a:t> 떨어져</a:t>
            </a:r>
            <a:r>
              <a:rPr lang="en-US" altLang="ko-KR" sz="4000"/>
              <a:t>.</a:t>
            </a:r>
            <a:br>
              <a:rPr lang="en-US" altLang="ko-KR" sz="4000"/>
            </a:br>
            <a:r>
              <a:rPr lang="ko-KR" altLang="en-US" sz="4000"/>
              <a:t>왜</a:t>
            </a:r>
            <a:r>
              <a:rPr lang="en-US" altLang="ko-KR" sz="4000"/>
              <a:t>? </a:t>
            </a:r>
            <a:r>
              <a:rPr lang="ko-KR" altLang="en-US" sz="4000"/>
              <a:t>예를 들어서 만 개에서 올바른 걸 찾아가는 거는 만 분의 </a:t>
            </a:r>
            <a:r>
              <a:rPr lang="en-US" altLang="ko-KR" sz="4000"/>
              <a:t>1</a:t>
            </a:r>
            <a:r>
              <a:rPr lang="ko-KR" altLang="en-US" sz="4000"/>
              <a:t>이 되는 거야</a:t>
            </a:r>
            <a:r>
              <a:rPr lang="en-US" altLang="ko-KR" sz="4000"/>
              <a:t>.</a:t>
            </a:r>
            <a:br>
              <a:rPr lang="en-US" altLang="ko-KR" sz="4000"/>
            </a:br>
            <a:r>
              <a:rPr lang="ko-KR" altLang="en-US" sz="4000"/>
              <a:t>그래서 정답을 찾기 어려워</a:t>
            </a:r>
            <a:r>
              <a:rPr lang="en-US" altLang="ko-KR" sz="4000"/>
              <a:t>. </a:t>
            </a:r>
            <a:r>
              <a:rPr lang="ko-KR" altLang="en-US" sz="4000"/>
              <a:t>그런 이슈가 안면 인식에도 있었어</a:t>
            </a:r>
            <a:r>
              <a:rPr lang="en-US" altLang="ko-KR" sz="4000"/>
              <a:t>.</a:t>
            </a:r>
            <a:br>
              <a:rPr lang="en-US" altLang="ko-KR" sz="4000"/>
            </a:br>
            <a:r>
              <a:rPr lang="ko-KR" altLang="en-US" sz="4000"/>
              <a:t>그래서 안면 인식에서는 </a:t>
            </a:r>
            <a:r>
              <a:rPr lang="ko-KR" altLang="en-US" sz="4000" err="1"/>
              <a:t>트리픽</a:t>
            </a:r>
            <a:r>
              <a:rPr lang="ko-KR" altLang="en-US" sz="4000"/>
              <a:t> 로스라고 하는 기반 기술을 통해서 벡터 스페이스 공간에 각각을 뭉쳐서 표현을 해</a:t>
            </a:r>
            <a:r>
              <a:rPr lang="en-US" altLang="ko-KR" sz="4000"/>
              <a:t>.</a:t>
            </a:r>
            <a:br>
              <a:rPr lang="en-US" altLang="ko-KR" sz="4000"/>
            </a:br>
            <a:r>
              <a:rPr lang="ko-KR" altLang="en-US" sz="4000"/>
              <a:t>이게 학습된 결과야</a:t>
            </a:r>
            <a:r>
              <a:rPr lang="en-US" altLang="ko-KR" sz="4000"/>
              <a:t>. </a:t>
            </a:r>
            <a:r>
              <a:rPr lang="ko-KR" altLang="en-US" sz="4000"/>
              <a:t>이렇게 </a:t>
            </a:r>
            <a:r>
              <a:rPr lang="ko-KR" altLang="en-US" sz="4000" err="1"/>
              <a:t>되면은</a:t>
            </a:r>
            <a:r>
              <a:rPr lang="ko-KR" altLang="en-US" sz="4000"/>
              <a:t> 여기에 있는 케이이 다 모여 있고 여기 케이 </a:t>
            </a:r>
            <a:r>
              <a:rPr lang="ko-KR" altLang="en-US" sz="4000" err="1"/>
              <a:t>모여있고</a:t>
            </a:r>
            <a:r>
              <a:rPr lang="ko-KR" altLang="en-US" sz="4000"/>
              <a:t> 여기 케이 모여 있으면서 쓸 수 있어</a:t>
            </a:r>
            <a:r>
              <a:rPr lang="en-US" altLang="ko-KR" sz="4000"/>
              <a:t>.</a:t>
            </a:r>
            <a:br>
              <a:rPr lang="en-US" altLang="ko-KR" sz="4000"/>
            </a:br>
            <a:r>
              <a:rPr lang="ko-KR" altLang="en-US" sz="4000"/>
              <a:t>그래서 우리가 다루려고 하는 여러 가지 많은 케이스를 처리하려면 우리는 이 케이스밖에 쓸 수밖에 없어요</a:t>
            </a:r>
            <a:r>
              <a:rPr lang="en-US" altLang="ko-KR" sz="4000"/>
              <a:t>.</a:t>
            </a:r>
            <a:br>
              <a:rPr lang="en-US" altLang="ko-KR" sz="4000"/>
            </a:br>
            <a:r>
              <a:rPr lang="ko-KR" altLang="en-US" sz="4000"/>
              <a:t>필수적으로 요거 말고 다른 대안이 </a:t>
            </a:r>
            <a:r>
              <a:rPr lang="ko-KR" altLang="en-US" sz="4000" err="1"/>
              <a:t>없다야</a:t>
            </a:r>
            <a:r>
              <a:rPr lang="en-US" altLang="ko-KR" sz="4000"/>
              <a:t>. </a:t>
            </a:r>
            <a:r>
              <a:rPr lang="ko-KR" altLang="en-US" sz="4000"/>
              <a:t>그렇게 설명되어야 돼</a:t>
            </a:r>
            <a:r>
              <a:rPr lang="en-US" altLang="ko-KR" sz="4000"/>
              <a:t>.</a:t>
            </a:r>
          </a:p>
          <a:p>
            <a:endParaRPr lang="en-US" altLang="ko-KR" sz="4000"/>
          </a:p>
          <a:p>
            <a:r>
              <a:rPr lang="ko-KR" altLang="en-US" sz="4000"/>
              <a:t>유사성 기반 학습에서 많이 사용하는 </a:t>
            </a:r>
            <a:r>
              <a:rPr lang="en-US" altLang="ko-KR" sz="4000"/>
              <a:t>Triplet Loss</a:t>
            </a:r>
            <a:r>
              <a:rPr lang="ko-KR" altLang="en-US" sz="4000"/>
              <a:t> 학습을 방법</a:t>
            </a:r>
            <a:r>
              <a:rPr lang="en-US" altLang="ko-KR" sz="4000"/>
              <a:t>.</a:t>
            </a:r>
          </a:p>
          <a:p>
            <a:endParaRPr lang="en-US" altLang="ko-KR" sz="4000"/>
          </a:p>
          <a:p>
            <a:r>
              <a:rPr lang="ko-KR" altLang="en-US" sz="4000"/>
              <a:t>왜 꼭 </a:t>
            </a:r>
            <a:r>
              <a:rPr lang="en-US" altLang="ko-KR" sz="4000"/>
              <a:t>Triplet Loss</a:t>
            </a:r>
            <a:r>
              <a:rPr lang="ko-KR" altLang="en-US" sz="4000"/>
              <a:t>인가</a:t>
            </a:r>
            <a:r>
              <a:rPr lang="en-US" altLang="ko-KR" sz="4000"/>
              <a:t>?</a:t>
            </a:r>
          </a:p>
          <a:p>
            <a:r>
              <a:rPr lang="ko-KR" altLang="en-US" sz="4000"/>
              <a:t>분류 문제로 보기에는 클래스 개수</a:t>
            </a:r>
            <a:r>
              <a:rPr lang="en-US" altLang="ko-KR" sz="4000"/>
              <a:t>(</a:t>
            </a:r>
            <a:r>
              <a:rPr lang="ko-KR" altLang="en-US" sz="4000"/>
              <a:t>디자인 개수</a:t>
            </a:r>
            <a:r>
              <a:rPr lang="en-US" altLang="ko-KR" sz="4000"/>
              <a:t>)</a:t>
            </a:r>
            <a:r>
              <a:rPr lang="ko-KR" altLang="en-US" sz="4000"/>
              <a:t>가 많아서 정확도가 떨어진다</a:t>
            </a:r>
            <a:r>
              <a:rPr lang="en-US" altLang="ko-KR" sz="4000"/>
              <a:t>.</a:t>
            </a:r>
            <a:r>
              <a:rPr lang="ko-KR" altLang="en-US" sz="4000"/>
              <a:t> </a:t>
            </a:r>
            <a:r>
              <a:rPr lang="en-US" altLang="ko-KR" sz="4000"/>
              <a:t>-&gt;</a:t>
            </a:r>
            <a:r>
              <a:rPr lang="ko-KR" altLang="en-US" sz="4000"/>
              <a:t> </a:t>
            </a:r>
            <a:r>
              <a:rPr lang="ko-KR" altLang="en-US" sz="4000" err="1"/>
              <a:t>임베딩을</a:t>
            </a:r>
            <a:r>
              <a:rPr lang="ko-KR" altLang="en-US" sz="4000"/>
              <a:t> 사용하면 학습되지 않은 클래스도 유추할 수 있다</a:t>
            </a:r>
            <a:r>
              <a:rPr lang="en-US" altLang="ko-KR" sz="4000"/>
              <a:t>.</a:t>
            </a:r>
          </a:p>
          <a:p>
            <a:r>
              <a:rPr lang="ko-KR" altLang="en-US" sz="4000"/>
              <a:t>유사한 디자인은 같은 것으로 보고 유사하지 않은 디자인은 다른 것으로 봐야함 </a:t>
            </a:r>
            <a:r>
              <a:rPr lang="en-US" altLang="ko-KR" sz="4000"/>
              <a:t>-&gt;</a:t>
            </a:r>
            <a:r>
              <a:rPr lang="ko-KR" altLang="en-US" sz="4000"/>
              <a:t> </a:t>
            </a:r>
            <a:r>
              <a:rPr lang="en-US" altLang="ko-KR" sz="4000" err="1"/>
              <a:t>FaceNet</a:t>
            </a:r>
            <a:r>
              <a:rPr lang="en-US" altLang="ko-KR" sz="4000"/>
              <a:t> </a:t>
            </a:r>
            <a:r>
              <a:rPr lang="ko-KR" altLang="en-US" sz="4000"/>
              <a:t>얼굴인식을 예를 들자면 학습할 때 같은 사람 데이터는 가까이하고 다른 사람 데이터는 멀리해서 학습함</a:t>
            </a:r>
            <a:r>
              <a:rPr lang="en-US" altLang="ko-KR" sz="4000"/>
              <a:t>.</a:t>
            </a:r>
          </a:p>
          <a:p>
            <a:pPr marL="514350" indent="-514350">
              <a:buAutoNum type="arabicPeriod"/>
            </a:pPr>
            <a:endParaRPr lang="en-US" altLang="ko-KR" sz="2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6AE4E-9643-A54B-BEEC-E780F93BD62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4874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" altLang="ko-Kore-KR" sz="2800" dirty="0"/>
              <a:t>Data Augmentation</a:t>
            </a:r>
            <a:r>
              <a:rPr lang="ko-KR" altLang="en-US" sz="2800" dirty="0"/>
              <a:t>을 통해서 </a:t>
            </a:r>
            <a:r>
              <a:rPr lang="en" altLang="ko-Kore-KR" sz="2800" dirty="0"/>
              <a:t>Positive </a:t>
            </a:r>
            <a:r>
              <a:rPr lang="ko-KR" altLang="en-US" sz="2800" dirty="0"/>
              <a:t>데이터를 만들어 </a:t>
            </a:r>
            <a:r>
              <a:rPr lang="en" altLang="ko-Kore-KR" sz="2800" dirty="0"/>
              <a:t>Triplet Selection</a:t>
            </a:r>
            <a:r>
              <a:rPr lang="ko-KR" altLang="en-US" sz="2800" dirty="0"/>
              <a:t>이 원활하게 되도록 </a:t>
            </a:r>
            <a:r>
              <a:rPr lang="ko-KR" altLang="en-US" sz="2800" dirty="0" err="1"/>
              <a:t>만듬</a:t>
            </a:r>
            <a:endParaRPr lang="en-US" altLang="ko-KR" sz="2800" dirty="0"/>
          </a:p>
          <a:p>
            <a:pPr algn="l" rtl="0" fontAlgn="base"/>
            <a:r>
              <a:rPr lang="ko-KR" altLang="en-US" dirty="0"/>
              <a:t>수집한 데이터 </a:t>
            </a:r>
            <a:r>
              <a:rPr lang="en-US" altLang="ko-KR" dirty="0"/>
              <a:t>11,590</a:t>
            </a:r>
            <a:r>
              <a:rPr lang="ko-KR" altLang="en-US" dirty="0"/>
              <a:t>개를 색감 변경을 </a:t>
            </a:r>
            <a:r>
              <a:rPr lang="ko-KR" altLang="en-US" dirty="0" err="1"/>
              <a:t>하지않고</a:t>
            </a:r>
            <a:r>
              <a:rPr lang="en-US" altLang="ko-KR" dirty="0"/>
              <a:t>, </a:t>
            </a:r>
            <a:r>
              <a:rPr lang="ko-KR" altLang="en-US" dirty="0"/>
              <a:t>이미지 노이즈를 크게 변하지 않는 선에서 </a:t>
            </a:r>
            <a:r>
              <a:rPr lang="en-US" altLang="ko-KR" dirty="0"/>
              <a:t>359,290</a:t>
            </a:r>
            <a:r>
              <a:rPr lang="ko-KR" altLang="en-US" dirty="0"/>
              <a:t>개로 증강시켰다</a:t>
            </a:r>
            <a:r>
              <a:rPr lang="en-US" altLang="ko-KR" dirty="0"/>
              <a:t>.</a:t>
            </a:r>
            <a:endParaRPr lang="ko-KR" altLang="en-US" b="0" i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6AE4E-9643-A54B-BEEC-E780F93BD62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851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56C98-83DF-192F-C2E8-6F1286774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19377B-C2FE-05BF-B263-3ED855F92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AB2579-F41A-034A-D874-4553D16C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D2B41-E71B-877A-D85D-8F34F6CE2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DC7A5-5CB7-7A28-7DA0-BA2DF8D6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353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9F417-C20C-1C2A-5205-23F8E7CC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6383D9-1D10-49A9-4087-C90675101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3345F4-B94D-B57A-5930-828099C9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C52A9-444D-4924-72E3-AC6FF9F3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6E098-1953-4FB6-B163-C3BDD136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364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40FDB2-950E-6CBB-EF01-519F49460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AE2E9E-90DD-CA27-6FDF-13557CB30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1ACF4-BC98-65E3-9140-B6821700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AEDA6-08AE-EF38-D624-FC442117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A98E7E-F72D-33C2-B9EB-5E2CB5C4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9038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제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D8E5829-EBD7-F863-BB99-D3EFDAC6C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137" y="6436219"/>
            <a:ext cx="1422400" cy="243417"/>
          </a:xfrm>
        </p:spPr>
        <p:txBody>
          <a:bodyPr/>
          <a:lstStyle>
            <a:lvl1pPr algn="l">
              <a:defRPr sz="2000" b="0" i="0">
                <a:solidFill>
                  <a:srgbClr val="4041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5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C745C-E1D7-D1ED-FD4C-E155C82E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076B4-47C7-F1FB-2D8A-3899A63B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2F12E-FC8B-6971-0F92-79CD68F5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58CCE9-C980-8373-B428-0E0B86FF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7F2823-B66B-EE52-4DEF-2BF6B947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675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FA772-ED81-60B3-7B06-4698D415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3A3D7-A7B6-5EF7-48A4-F035EF65F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E55A6-2C51-721A-B92E-92014309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9546E3-6916-04C8-6DC2-5C4D18F9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01228-032B-5639-85AF-9A0F6A3F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30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A2D1D-7DD9-6FDC-D772-570F1AC8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51D26-093D-FF07-87FE-7DE1F20C1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ED8FAE-F173-8C06-D686-2810C196A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DAE05F-031B-549E-D060-31AD94AC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A538F9-15F3-4EF7-F3A3-09BD40FD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4D1BA9-CE18-BA94-A3C6-B045F505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281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0A00F-6411-B715-1837-DE4011A2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88E20-1E94-2281-EC9A-802B4766F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15FD5-6ADA-70F4-F3C9-98DDCC748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944329-6529-D0A2-0F35-97900DFEB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11F8D5-DB5F-9307-6C56-A82FE4BED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BBB2D6-CB3E-202C-806A-CEC62CA0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51829F-E244-B2A4-42D8-31B6C009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96DB00-864B-4507-C614-DD53C853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091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CE5FD-EF85-963B-811B-0B0F5FF7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1A4EAC-4B38-91BD-94CA-FECE67E3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BCE34C-DD51-B534-E3B6-753E409F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CA6A40-26CF-AA71-648B-3F3CF01D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254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0ACCE9-F0B6-FDB7-83B5-DAF70263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C04ABC-EDF6-0411-0AA9-C3B121C9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2AD499-53BD-B165-FF97-5A47903B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164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EB932-1BB2-CE40-576E-B8978006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25371-3DBB-F09E-35F0-9D8A8A1D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7DE263-4A4D-234C-5E4B-AAE0C3D91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0980F0-54E3-447E-0622-CCB4AA64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B35A1C-8A9D-7312-27F4-20BDC819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B8DB9-11BE-EF0B-46BE-C3D448A8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201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0DB97-A7C6-9142-DB2A-33BC5372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2504DC-0492-9D95-34AA-72C02879D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4EE8E-EBF4-1ED7-33D7-D516988C7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AF0043-FD4C-B010-C122-2F6A5423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D3A3B3-AC3F-B825-0118-9394B4FE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F404E1-12B7-F99D-8789-96B98162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637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03C3B5-246A-B739-B53D-C2E1F90D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2A133E-A462-E282-C277-BA30CA12E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AEE6A-BF3C-44FE-DDA7-7A1993C7D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9F53C3-5820-9849-A6E3-04F04EA8BEA4}" type="datetimeFigureOut">
              <a:rPr kumimoji="1" lang="ko-KR" altLang="en-US" smtClean="0"/>
              <a:t>2024. 12. 16.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C6E6C0-5CBB-F382-51EB-DEDAA48A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D5A6E9-A9A2-12B4-C524-61E85787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29F3C-DD44-D84A-852D-8C9FB975D1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51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1.jpeg"/><Relationship Id="rId3" Type="http://schemas.openxmlformats.org/officeDocument/2006/relationships/image" Target="../media/image9.png"/><Relationship Id="rId7" Type="http://schemas.openxmlformats.org/officeDocument/2006/relationships/image" Target="../media/image76.svg"/><Relationship Id="rId12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Relationship Id="rId14" Type="http://schemas.openxmlformats.org/officeDocument/2006/relationships/image" Target="../media/image8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7.jpeg"/><Relationship Id="rId18" Type="http://schemas.openxmlformats.org/officeDocument/2006/relationships/image" Target="../media/image42.jpeg"/><Relationship Id="rId3" Type="http://schemas.openxmlformats.org/officeDocument/2006/relationships/image" Target="../media/image9.png"/><Relationship Id="rId21" Type="http://schemas.openxmlformats.org/officeDocument/2006/relationships/image" Target="../media/image45.png"/><Relationship Id="rId7" Type="http://schemas.openxmlformats.org/officeDocument/2006/relationships/image" Target="https://cdn.imweb.me/thumbnail/20220304/84dc5a839d7ac.jpg" TargetMode="External"/><Relationship Id="rId12" Type="http://schemas.openxmlformats.org/officeDocument/2006/relationships/image" Target="../media/image36.jpeg"/><Relationship Id="rId17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jpeg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11" Type="http://schemas.openxmlformats.org/officeDocument/2006/relationships/image" Target="https://mblogthumb-phinf.pstatic.net/MjAyMTExMTdfMTU4/MDAxNjM3MTI0MjE2MDcz.rU80M_Df-r0MW5ltB5l8yFo02_X1OJjLw6RVOIGYW4wg.VfsGMVHvxizCGulb23aEGX2GWKK-kpb4chCNbMve_JUg.JPEG.wbwb0905/IMG_9380.JPG?type=w800" TargetMode="External"/><Relationship Id="rId5" Type="http://schemas.openxmlformats.org/officeDocument/2006/relationships/image" Target="https://mblogthumb-phinf.pstatic.net/MjAyMjA1MDNfMjYg/MDAxNjUxNTMzMDgwNDcx.HMJOBgcj1oUwB0g-sqPE-wMD3c6GmW34oZtrS4NLj7Qg.g4hQfFfyJQqbBUiMgzw062Ai2YNOxm2MqFaBLuif5Nwg.JPEG.vera_n/A60A2BB4-8357-4FB0-9DB2-09692F5FE346.jpg?type=w800" TargetMode="External"/><Relationship Id="rId15" Type="http://schemas.openxmlformats.org/officeDocument/2006/relationships/image" Target="../media/image39.jpeg"/><Relationship Id="rId10" Type="http://schemas.openxmlformats.org/officeDocument/2006/relationships/image" Target="../media/image35.jpeg"/><Relationship Id="rId19" Type="http://schemas.openxmlformats.org/officeDocument/2006/relationships/image" Target="../media/image43.jpeg"/><Relationship Id="rId4" Type="http://schemas.openxmlformats.org/officeDocument/2006/relationships/image" Target="../media/image32.jpeg"/><Relationship Id="rId9" Type="http://schemas.openxmlformats.org/officeDocument/2006/relationships/image" Target="https://turtlehip.com/upload/product/259_1640608349_1.jpg" TargetMode="External"/><Relationship Id="rId14" Type="http://schemas.openxmlformats.org/officeDocument/2006/relationships/image" Target="../media/image38.jpeg"/><Relationship Id="rId2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png"/><Relationship Id="rId4" Type="http://schemas.openxmlformats.org/officeDocument/2006/relationships/image" Target="../media/image42.jpe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NULL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.png"/><Relationship Id="rId7" Type="http://schemas.openxmlformats.org/officeDocument/2006/relationships/hyperlink" Target="https://arxiv.org/abs/1503.0383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51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1001">
            <a:extLst>
              <a:ext uri="{FF2B5EF4-FFF2-40B4-BE49-F238E27FC236}">
                <a16:creationId xmlns:a16="http://schemas.microsoft.com/office/drawing/2014/main" id="{499DB35B-5364-EB98-7747-A4EE1BBA8B76}"/>
              </a:ext>
            </a:extLst>
          </p:cNvPr>
          <p:cNvGrpSpPr/>
          <p:nvPr/>
        </p:nvGrpSpPr>
        <p:grpSpPr>
          <a:xfrm>
            <a:off x="1828801" y="9677400"/>
            <a:ext cx="7502755" cy="1107149"/>
            <a:chOff x="5961905" y="2539276"/>
            <a:chExt cx="11254133" cy="1660724"/>
          </a:xfrm>
        </p:grpSpPr>
        <p:pic>
          <p:nvPicPr>
            <p:cNvPr id="84" name="Object 2">
              <a:extLst>
                <a:ext uri="{FF2B5EF4-FFF2-40B4-BE49-F238E27FC236}">
                  <a16:creationId xmlns:a16="http://schemas.microsoft.com/office/drawing/2014/main" id="{4D713D14-F115-0FBC-B34B-E23752DD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38" y="1708915"/>
              <a:ext cx="22508267" cy="3321447"/>
            </a:xfrm>
            <a:prstGeom prst="rect">
              <a:avLst/>
            </a:prstGeom>
          </p:spPr>
        </p:pic>
        <p:pic>
          <p:nvPicPr>
            <p:cNvPr id="85" name="Object 3">
              <a:extLst>
                <a:ext uri="{FF2B5EF4-FFF2-40B4-BE49-F238E27FC236}">
                  <a16:creationId xmlns:a16="http://schemas.microsoft.com/office/drawing/2014/main" id="{5365FED0-F242-AD60-944C-73D6B16A5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1905" y="2539276"/>
              <a:ext cx="11254133" cy="1660724"/>
            </a:xfrm>
            <a:prstGeom prst="rect">
              <a:avLst/>
            </a:prstGeom>
          </p:spPr>
        </p:pic>
      </p:grpSp>
      <p:grpSp>
        <p:nvGrpSpPr>
          <p:cNvPr id="89" name="그룹 1008">
            <a:extLst>
              <a:ext uri="{FF2B5EF4-FFF2-40B4-BE49-F238E27FC236}">
                <a16:creationId xmlns:a16="http://schemas.microsoft.com/office/drawing/2014/main" id="{EC4858F7-C756-6188-31CF-EA0C25ECE593}"/>
              </a:ext>
            </a:extLst>
          </p:cNvPr>
          <p:cNvGrpSpPr/>
          <p:nvPr/>
        </p:nvGrpSpPr>
        <p:grpSpPr>
          <a:xfrm>
            <a:off x="1819799" y="12710661"/>
            <a:ext cx="7502755" cy="1107149"/>
            <a:chOff x="5961905" y="7108548"/>
            <a:chExt cx="11254133" cy="1660724"/>
          </a:xfrm>
        </p:grpSpPr>
        <p:pic>
          <p:nvPicPr>
            <p:cNvPr id="90" name="Object 32">
              <a:extLst>
                <a:ext uri="{FF2B5EF4-FFF2-40B4-BE49-F238E27FC236}">
                  <a16:creationId xmlns:a16="http://schemas.microsoft.com/office/drawing/2014/main" id="{7B99ECA5-D36C-F38F-4276-BC2E977CD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38" y="6278186"/>
              <a:ext cx="22508267" cy="3321447"/>
            </a:xfrm>
            <a:prstGeom prst="rect">
              <a:avLst/>
            </a:prstGeom>
          </p:spPr>
        </p:pic>
        <p:pic>
          <p:nvPicPr>
            <p:cNvPr id="91" name="Object 33">
              <a:extLst>
                <a:ext uri="{FF2B5EF4-FFF2-40B4-BE49-F238E27FC236}">
                  <a16:creationId xmlns:a16="http://schemas.microsoft.com/office/drawing/2014/main" id="{630CBF8A-6AE9-BAF6-2D87-F9010D34B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1905" y="7108548"/>
              <a:ext cx="11254133" cy="1660724"/>
            </a:xfrm>
            <a:prstGeom prst="rect">
              <a:avLst/>
            </a:prstGeom>
          </p:spPr>
        </p:pic>
      </p:grpSp>
      <p:grpSp>
        <p:nvGrpSpPr>
          <p:cNvPr id="111" name="그룹 1001">
            <a:extLst>
              <a:ext uri="{FF2B5EF4-FFF2-40B4-BE49-F238E27FC236}">
                <a16:creationId xmlns:a16="http://schemas.microsoft.com/office/drawing/2014/main" id="{7F239636-B1F8-8242-6E3C-8E02F4A2AAEA}"/>
              </a:ext>
            </a:extLst>
          </p:cNvPr>
          <p:cNvGrpSpPr/>
          <p:nvPr/>
        </p:nvGrpSpPr>
        <p:grpSpPr>
          <a:xfrm>
            <a:off x="1824295" y="11145785"/>
            <a:ext cx="7502755" cy="1107149"/>
            <a:chOff x="5961905" y="2539276"/>
            <a:chExt cx="11254133" cy="1660724"/>
          </a:xfrm>
        </p:grpSpPr>
        <p:pic>
          <p:nvPicPr>
            <p:cNvPr id="112" name="Object 2">
              <a:extLst>
                <a:ext uri="{FF2B5EF4-FFF2-40B4-BE49-F238E27FC236}">
                  <a16:creationId xmlns:a16="http://schemas.microsoft.com/office/drawing/2014/main" id="{6BF684B5-377C-A86A-E07C-51C6DA4C9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38" y="1708915"/>
              <a:ext cx="22508267" cy="3321447"/>
            </a:xfrm>
            <a:prstGeom prst="rect">
              <a:avLst/>
            </a:prstGeom>
          </p:spPr>
        </p:pic>
        <p:pic>
          <p:nvPicPr>
            <p:cNvPr id="113" name="Object 3">
              <a:extLst>
                <a:ext uri="{FF2B5EF4-FFF2-40B4-BE49-F238E27FC236}">
                  <a16:creationId xmlns:a16="http://schemas.microsoft.com/office/drawing/2014/main" id="{D6DCC247-93CA-4576-F6EE-03EBA1336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1905" y="2539276"/>
              <a:ext cx="11254133" cy="1660724"/>
            </a:xfrm>
            <a:prstGeom prst="rect">
              <a:avLst/>
            </a:prstGeom>
          </p:spPr>
        </p:pic>
      </p:grpSp>
      <p:grpSp>
        <p:nvGrpSpPr>
          <p:cNvPr id="105" name="그룹 1011">
            <a:extLst>
              <a:ext uri="{FF2B5EF4-FFF2-40B4-BE49-F238E27FC236}">
                <a16:creationId xmlns:a16="http://schemas.microsoft.com/office/drawing/2014/main" id="{3823D804-9213-D2D9-9BCC-59165BB408D6}"/>
              </a:ext>
            </a:extLst>
          </p:cNvPr>
          <p:cNvGrpSpPr/>
          <p:nvPr/>
        </p:nvGrpSpPr>
        <p:grpSpPr>
          <a:xfrm>
            <a:off x="861606" y="11716074"/>
            <a:ext cx="958361" cy="28571"/>
            <a:chOff x="4524615" y="5616667"/>
            <a:chExt cx="1437542" cy="42857"/>
          </a:xfrm>
        </p:grpSpPr>
        <p:pic>
          <p:nvPicPr>
            <p:cNvPr id="106" name="Object 43">
              <a:extLst>
                <a:ext uri="{FF2B5EF4-FFF2-40B4-BE49-F238E27FC236}">
                  <a16:creationId xmlns:a16="http://schemas.microsoft.com/office/drawing/2014/main" id="{AAC66C65-0A51-0F7B-50EB-F235F5CA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20000">
              <a:off x="4524615" y="5616667"/>
              <a:ext cx="1437542" cy="42857"/>
            </a:xfrm>
            <a:prstGeom prst="rect">
              <a:avLst/>
            </a:prstGeom>
          </p:spPr>
        </p:pic>
      </p:grpSp>
      <p:grpSp>
        <p:nvGrpSpPr>
          <p:cNvPr id="107" name="그룹 1012">
            <a:extLst>
              <a:ext uri="{FF2B5EF4-FFF2-40B4-BE49-F238E27FC236}">
                <a16:creationId xmlns:a16="http://schemas.microsoft.com/office/drawing/2014/main" id="{F768B946-D8A7-8AE1-B46A-E1FACE543372}"/>
              </a:ext>
            </a:extLst>
          </p:cNvPr>
          <p:cNvGrpSpPr/>
          <p:nvPr/>
        </p:nvGrpSpPr>
        <p:grpSpPr>
          <a:xfrm>
            <a:off x="502069" y="10575795"/>
            <a:ext cx="1422761" cy="28571"/>
            <a:chOff x="3985310" y="3906248"/>
            <a:chExt cx="2134142" cy="42857"/>
          </a:xfrm>
        </p:grpSpPr>
        <p:pic>
          <p:nvPicPr>
            <p:cNvPr id="108" name="Object 46">
              <a:extLst>
                <a:ext uri="{FF2B5EF4-FFF2-40B4-BE49-F238E27FC236}">
                  <a16:creationId xmlns:a16="http://schemas.microsoft.com/office/drawing/2014/main" id="{C34B5EA8-56B2-87C6-AB1F-262A76A7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920000">
              <a:off x="3985310" y="3906248"/>
              <a:ext cx="2134142" cy="42857"/>
            </a:xfrm>
            <a:prstGeom prst="rect">
              <a:avLst/>
            </a:prstGeom>
          </p:spPr>
        </p:pic>
      </p:grpSp>
      <p:grpSp>
        <p:nvGrpSpPr>
          <p:cNvPr id="109" name="그룹 1013">
            <a:extLst>
              <a:ext uri="{FF2B5EF4-FFF2-40B4-BE49-F238E27FC236}">
                <a16:creationId xmlns:a16="http://schemas.microsoft.com/office/drawing/2014/main" id="{C4E53737-03A7-D69C-56DE-56AE8CEA2831}"/>
              </a:ext>
            </a:extLst>
          </p:cNvPr>
          <p:cNvGrpSpPr/>
          <p:nvPr/>
        </p:nvGrpSpPr>
        <p:grpSpPr>
          <a:xfrm>
            <a:off x="489511" y="12854441"/>
            <a:ext cx="1447877" cy="28571"/>
            <a:chOff x="3966473" y="7324217"/>
            <a:chExt cx="2171816" cy="42857"/>
          </a:xfrm>
        </p:grpSpPr>
        <p:pic>
          <p:nvPicPr>
            <p:cNvPr id="110" name="Object 49">
              <a:extLst>
                <a:ext uri="{FF2B5EF4-FFF2-40B4-BE49-F238E27FC236}">
                  <a16:creationId xmlns:a16="http://schemas.microsoft.com/office/drawing/2014/main" id="{6449F45F-6682-EA01-A5EE-DEDC99198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980000">
              <a:off x="3966473" y="7324217"/>
              <a:ext cx="2171816" cy="4285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7588AC1-F17E-46DF-941F-D2BFF9640ACA}"/>
              </a:ext>
            </a:extLst>
          </p:cNvPr>
          <p:cNvGrpSpPr/>
          <p:nvPr/>
        </p:nvGrpSpPr>
        <p:grpSpPr>
          <a:xfrm>
            <a:off x="-2955401" y="8800975"/>
            <a:ext cx="5810701" cy="5810701"/>
            <a:chOff x="-1817700" y="882794"/>
            <a:chExt cx="8716052" cy="8716052"/>
          </a:xfrm>
        </p:grpSpPr>
        <p:grpSp>
          <p:nvGrpSpPr>
            <p:cNvPr id="16" name="그룹 1002">
              <a:extLst>
                <a:ext uri="{FF2B5EF4-FFF2-40B4-BE49-F238E27FC236}">
                  <a16:creationId xmlns:a16="http://schemas.microsoft.com/office/drawing/2014/main" id="{5EC860AA-B628-6A0F-715A-61B7FFAD7A4B}"/>
                </a:ext>
              </a:extLst>
            </p:cNvPr>
            <p:cNvGrpSpPr/>
            <p:nvPr/>
          </p:nvGrpSpPr>
          <p:grpSpPr>
            <a:xfrm>
              <a:off x="-1817700" y="882794"/>
              <a:ext cx="8716052" cy="8716052"/>
              <a:chOff x="-657920" y="2163856"/>
              <a:chExt cx="6910383" cy="6910383"/>
            </a:xfrm>
          </p:grpSpPr>
          <p:pic>
            <p:nvPicPr>
              <p:cNvPr id="17" name="Object 7">
                <a:extLst>
                  <a:ext uri="{FF2B5EF4-FFF2-40B4-BE49-F238E27FC236}">
                    <a16:creationId xmlns:a16="http://schemas.microsoft.com/office/drawing/2014/main" id="{72F18828-95CB-28B4-ADC6-37FF140D89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657920" y="2163856"/>
                <a:ext cx="6910383" cy="6910383"/>
              </a:xfrm>
              <a:prstGeom prst="rect">
                <a:avLst/>
              </a:prstGeom>
            </p:spPr>
          </p:pic>
          <p:pic>
            <p:nvPicPr>
              <p:cNvPr id="18" name="Object 8">
                <a:extLst>
                  <a:ext uri="{FF2B5EF4-FFF2-40B4-BE49-F238E27FC236}">
                    <a16:creationId xmlns:a16="http://schemas.microsoft.com/office/drawing/2014/main" id="{FC150587-EA10-10A9-CF9A-44311EAA1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2370" y="3761545"/>
                <a:ext cx="3455191" cy="3455191"/>
              </a:xfrm>
              <a:prstGeom prst="rect">
                <a:avLst/>
              </a:prstGeom>
            </p:spPr>
          </p:pic>
        </p:grp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2F6F3AEB-BB97-A359-4BE9-884EF61AC985}"/>
                </a:ext>
              </a:extLst>
            </p:cNvPr>
            <p:cNvSpPr txBox="1"/>
            <p:nvPr/>
          </p:nvSpPr>
          <p:spPr>
            <a:xfrm>
              <a:off x="1142978" y="5222222"/>
              <a:ext cx="2751038" cy="63084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133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Kezzle</a:t>
              </a:r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096AEAF0-F5A6-9098-9D6F-44FF84C86530}"/>
                </a:ext>
              </a:extLst>
            </p:cNvPr>
            <p:cNvSpPr txBox="1"/>
            <p:nvPr/>
          </p:nvSpPr>
          <p:spPr>
            <a:xfrm>
              <a:off x="547575" y="5767061"/>
              <a:ext cx="3985500" cy="7538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333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인공지능 기반의 편리한</a:t>
              </a:r>
              <a:br>
                <a:rPr lang="en-US" altLang="ko-KR" sz="1333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ko-KR" altLang="en-US" sz="1333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레터링</a:t>
              </a:r>
              <a:r>
                <a:rPr lang="ko-KR" altLang="en-US" sz="1333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케이크 탐색 서비스 </a:t>
              </a:r>
              <a:endParaRPr lang="en-US" sz="1333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56" name="그림 55" descr="양초이(가) 표시된 사진&#10;&#10;자동 생성된 설명">
              <a:extLst>
                <a:ext uri="{FF2B5EF4-FFF2-40B4-BE49-F238E27FC236}">
                  <a16:creationId xmlns:a16="http://schemas.microsoft.com/office/drawing/2014/main" id="{57C9EE21-71B1-DE61-3056-10434E7AD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011" y="3838775"/>
              <a:ext cx="1310629" cy="1310629"/>
            </a:xfrm>
            <a:prstGeom prst="rect">
              <a:avLst/>
            </a:prstGeom>
            <a:effectLst>
              <a:outerShdw blurRad="250750" sx="117060" sy="117060" algn="ctr" rotWithShape="0">
                <a:prstClr val="black">
                  <a:alpha val="5563"/>
                </a:prstClr>
              </a:outerShdw>
            </a:effectLst>
          </p:spPr>
        </p:pic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C09DF73-20E0-75CD-9F72-EC5BECE81976}"/>
              </a:ext>
            </a:extLst>
          </p:cNvPr>
          <p:cNvSpPr txBox="1"/>
          <p:nvPr/>
        </p:nvSpPr>
        <p:spPr>
          <a:xfrm>
            <a:off x="-1179970" y="8970683"/>
            <a:ext cx="9179116" cy="4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ore-KR" sz="1867" b="1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레터링</a:t>
            </a:r>
            <a:r>
              <a:rPr lang="ko-KR" altLang="ko-Kore-KR" sz="1867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케이크에 관련된 매장</a:t>
            </a:r>
            <a:r>
              <a:rPr lang="en-US" altLang="ko-Kore-KR" sz="1867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ko-Kore-KR" sz="1867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케이크 디자인</a:t>
            </a:r>
            <a:r>
              <a:rPr lang="en-US" altLang="ko-Kore-KR" sz="1867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ko-Kore-KR" sz="1867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좋아요</a:t>
            </a:r>
            <a:r>
              <a:rPr lang="en-US" altLang="ko-Kore-KR" sz="1867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ko-Kore-KR" sz="1867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후기</a:t>
            </a:r>
            <a:r>
              <a:rPr lang="en-US" altLang="ko-Kore-KR" sz="1867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ko-Kore-KR" sz="1867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주문과 같은 도메인을 제공하는 플랫폼</a:t>
            </a:r>
            <a:endParaRPr lang="en-US" altLang="ko-KR" sz="1867" b="1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62" name="그림 261" descr="텍스트, 명함, 폰트, 스크린샷이(가) 표시된 사진&#10;&#10;자동 생성된 설명">
            <a:extLst>
              <a:ext uri="{FF2B5EF4-FFF2-40B4-BE49-F238E27FC236}">
                <a16:creationId xmlns:a16="http://schemas.microsoft.com/office/drawing/2014/main" id="{7004CF1D-5BF5-6B0E-D83D-DC749ED97B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35" y="-1590493"/>
            <a:ext cx="3496733" cy="1413933"/>
          </a:xfrm>
          <a:prstGeom prst="rect">
            <a:avLst/>
          </a:prstGeom>
        </p:spPr>
      </p:pic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CAA74781-2BFF-E693-8978-450A112C7C09}"/>
              </a:ext>
            </a:extLst>
          </p:cNvPr>
          <p:cNvGrpSpPr/>
          <p:nvPr/>
        </p:nvGrpSpPr>
        <p:grpSpPr>
          <a:xfrm>
            <a:off x="16267212" y="3963484"/>
            <a:ext cx="2745802" cy="1375536"/>
            <a:chOff x="6969858" y="4575083"/>
            <a:chExt cx="4118703" cy="2063303"/>
          </a:xfrm>
        </p:grpSpPr>
        <p:sp>
          <p:nvSpPr>
            <p:cNvPr id="277" name="Object 20">
              <a:extLst>
                <a:ext uri="{FF2B5EF4-FFF2-40B4-BE49-F238E27FC236}">
                  <a16:creationId xmlns:a16="http://schemas.microsoft.com/office/drawing/2014/main" id="{BE59ECFA-464A-5D61-AF5C-5AEAD3216F80}"/>
                </a:ext>
              </a:extLst>
            </p:cNvPr>
            <p:cNvSpPr txBox="1"/>
            <p:nvPr/>
          </p:nvSpPr>
          <p:spPr>
            <a:xfrm>
              <a:off x="6969858" y="5637921"/>
              <a:ext cx="4118703" cy="10004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키워드 기반 케이크 </a:t>
              </a:r>
              <a:endParaRPr lang="en-US" altLang="ko-KR" sz="1867" b="1">
                <a:solidFill>
                  <a:srgbClr val="4040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  <a:p>
              <a:pPr algn="ctr"/>
              <a:r>
                <a:rPr lang="ko-KR" altLang="en-US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검색 기능</a:t>
              </a:r>
              <a:endParaRPr lang="en-US" sz="1867" b="1">
                <a:solidFill>
                  <a:srgbClr val="4040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6CC0E4A5-0075-8617-9943-9E117071FA7F}"/>
                </a:ext>
              </a:extLst>
            </p:cNvPr>
            <p:cNvGrpSpPr/>
            <p:nvPr/>
          </p:nvGrpSpPr>
          <p:grpSpPr>
            <a:xfrm>
              <a:off x="8630018" y="4575083"/>
              <a:ext cx="798385" cy="772850"/>
              <a:chOff x="8590440" y="3742803"/>
              <a:chExt cx="798385" cy="772850"/>
            </a:xfrm>
          </p:grpSpPr>
          <p:grpSp>
            <p:nvGrpSpPr>
              <p:cNvPr id="280" name="그룹 1006">
                <a:extLst>
                  <a:ext uri="{FF2B5EF4-FFF2-40B4-BE49-F238E27FC236}">
                    <a16:creationId xmlns:a16="http://schemas.microsoft.com/office/drawing/2014/main" id="{CA9BBA01-8FFA-00FC-C696-D6C86CD1CC94}"/>
                  </a:ext>
                </a:extLst>
              </p:cNvPr>
              <p:cNvGrpSpPr/>
              <p:nvPr/>
            </p:nvGrpSpPr>
            <p:grpSpPr>
              <a:xfrm>
                <a:off x="8615975" y="3742803"/>
                <a:ext cx="772850" cy="772850"/>
                <a:chOff x="8615975" y="3742803"/>
                <a:chExt cx="772850" cy="772850"/>
              </a:xfrm>
            </p:grpSpPr>
            <p:pic>
              <p:nvPicPr>
                <p:cNvPr id="281" name="Object 24">
                  <a:extLst>
                    <a:ext uri="{FF2B5EF4-FFF2-40B4-BE49-F238E27FC236}">
                      <a16:creationId xmlns:a16="http://schemas.microsoft.com/office/drawing/2014/main" id="{A5B89A35-DF23-AD1F-A2B3-6D6970F138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615975" y="3742803"/>
                  <a:ext cx="772850" cy="772850"/>
                </a:xfrm>
                <a:prstGeom prst="rect">
                  <a:avLst/>
                </a:prstGeom>
              </p:spPr>
            </p:pic>
          </p:grpSp>
          <p:sp>
            <p:nvSpPr>
              <p:cNvPr id="282" name="Object 27">
                <a:extLst>
                  <a:ext uri="{FF2B5EF4-FFF2-40B4-BE49-F238E27FC236}">
                    <a16:creationId xmlns:a16="http://schemas.microsoft.com/office/drawing/2014/main" id="{2E53216F-CFA1-E78E-1F66-2804A109DAB2}"/>
                  </a:ext>
                </a:extLst>
              </p:cNvPr>
              <p:cNvSpPr txBox="1"/>
              <p:nvPr/>
            </p:nvSpPr>
            <p:spPr>
              <a:xfrm>
                <a:off x="8590440" y="3829146"/>
                <a:ext cx="798385" cy="600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b="1" kern="0" spc="-67">
                    <a:solidFill>
                      <a:schemeClr val="bg1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02</a:t>
                </a:r>
                <a:endParaRPr lang="en-US" sz="1200" b="1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</p:grpSp>
      </p:grpSp>
      <p:pic>
        <p:nvPicPr>
          <p:cNvPr id="295" name="그림 29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208252D-DF18-C2F2-DED9-07C55A2CBB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26" y="-1435901"/>
            <a:ext cx="6359674" cy="1259341"/>
          </a:xfrm>
          <a:prstGeom prst="rect">
            <a:avLst/>
          </a:prstGeom>
        </p:spPr>
      </p:pic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1D3C1A61-C7D5-7E20-971D-51EEBAE02032}"/>
              </a:ext>
            </a:extLst>
          </p:cNvPr>
          <p:cNvGrpSpPr/>
          <p:nvPr/>
        </p:nvGrpSpPr>
        <p:grpSpPr>
          <a:xfrm>
            <a:off x="14884400" y="6857999"/>
            <a:ext cx="2745802" cy="1432052"/>
            <a:chOff x="2722331" y="4551914"/>
            <a:chExt cx="4118703" cy="2148079"/>
          </a:xfrm>
        </p:grpSpPr>
        <p:sp>
          <p:nvSpPr>
            <p:cNvPr id="267" name="Object 7">
              <a:extLst>
                <a:ext uri="{FF2B5EF4-FFF2-40B4-BE49-F238E27FC236}">
                  <a16:creationId xmlns:a16="http://schemas.microsoft.com/office/drawing/2014/main" id="{9F9F2830-E9AF-6412-B0A7-7B33049587C2}"/>
                </a:ext>
              </a:extLst>
            </p:cNvPr>
            <p:cNvSpPr txBox="1"/>
            <p:nvPr/>
          </p:nvSpPr>
          <p:spPr>
            <a:xfrm>
              <a:off x="2722331" y="5699527"/>
              <a:ext cx="4118703" cy="10004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67" b="1" err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레터링</a:t>
              </a:r>
              <a:r>
                <a:rPr lang="ko-KR" altLang="en-US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케이크 도메인에 </a:t>
              </a:r>
              <a:endParaRPr lang="en-US" altLang="ko-KR" sz="1867" b="1">
                <a:solidFill>
                  <a:srgbClr val="4040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  <a:p>
              <a:pPr algn="ctr"/>
              <a:r>
                <a:rPr lang="ko-KR" altLang="en-US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최적화된 플랫폼</a:t>
              </a:r>
              <a:endParaRPr lang="en-US" sz="1867" b="1">
                <a:solidFill>
                  <a:srgbClr val="4040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grpSp>
          <p:nvGrpSpPr>
            <p:cNvPr id="300" name="그룹 1006">
              <a:extLst>
                <a:ext uri="{FF2B5EF4-FFF2-40B4-BE49-F238E27FC236}">
                  <a16:creationId xmlns:a16="http://schemas.microsoft.com/office/drawing/2014/main" id="{1346DE13-BF2E-39BE-3B64-D60FC6061F25}"/>
                </a:ext>
              </a:extLst>
            </p:cNvPr>
            <p:cNvGrpSpPr/>
            <p:nvPr/>
          </p:nvGrpSpPr>
          <p:grpSpPr>
            <a:xfrm>
              <a:off x="4410124" y="4551914"/>
              <a:ext cx="772850" cy="772850"/>
              <a:chOff x="8615975" y="3742803"/>
              <a:chExt cx="772850" cy="772850"/>
            </a:xfrm>
          </p:grpSpPr>
          <p:pic>
            <p:nvPicPr>
              <p:cNvPr id="301" name="Object 24">
                <a:extLst>
                  <a:ext uri="{FF2B5EF4-FFF2-40B4-BE49-F238E27FC236}">
                    <a16:creationId xmlns:a16="http://schemas.microsoft.com/office/drawing/2014/main" id="{4B872FF2-F3E9-C71A-1E81-E38F5B734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15975" y="3742803"/>
                <a:ext cx="772850" cy="772850"/>
              </a:xfrm>
              <a:prstGeom prst="rect">
                <a:avLst/>
              </a:prstGeom>
            </p:spPr>
          </p:pic>
        </p:grpSp>
        <p:sp>
          <p:nvSpPr>
            <p:cNvPr id="302" name="Object 27">
              <a:extLst>
                <a:ext uri="{FF2B5EF4-FFF2-40B4-BE49-F238E27FC236}">
                  <a16:creationId xmlns:a16="http://schemas.microsoft.com/office/drawing/2014/main" id="{96FA8572-C4FB-D9AC-4610-A62D81E600B1}"/>
                </a:ext>
              </a:extLst>
            </p:cNvPr>
            <p:cNvSpPr txBox="1"/>
            <p:nvPr/>
          </p:nvSpPr>
          <p:spPr>
            <a:xfrm>
              <a:off x="4382491" y="4637159"/>
              <a:ext cx="798386" cy="600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kern="0" spc="-67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01</a:t>
              </a:r>
              <a:endParaRPr lang="en-US" sz="1200" b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429AD350-C677-1EB9-C3B8-696E6146E54A}"/>
              </a:ext>
            </a:extLst>
          </p:cNvPr>
          <p:cNvGrpSpPr/>
          <p:nvPr/>
        </p:nvGrpSpPr>
        <p:grpSpPr>
          <a:xfrm>
            <a:off x="11670310" y="9500607"/>
            <a:ext cx="2745802" cy="1665851"/>
            <a:chOff x="11654697" y="4551646"/>
            <a:chExt cx="4118703" cy="2498776"/>
          </a:xfrm>
        </p:grpSpPr>
        <p:pic>
          <p:nvPicPr>
            <p:cNvPr id="318" name="Object 24">
              <a:extLst>
                <a:ext uri="{FF2B5EF4-FFF2-40B4-BE49-F238E27FC236}">
                  <a16:creationId xmlns:a16="http://schemas.microsoft.com/office/drawing/2014/main" id="{257CE41C-159D-EA37-5E8E-4D3EDCDB6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00643" y="4551646"/>
              <a:ext cx="772850" cy="772850"/>
            </a:xfrm>
            <a:prstGeom prst="rect">
              <a:avLst/>
            </a:prstGeom>
          </p:spPr>
        </p:pic>
        <p:sp>
          <p:nvSpPr>
            <p:cNvPr id="294" name="Object 43">
              <a:extLst>
                <a:ext uri="{FF2B5EF4-FFF2-40B4-BE49-F238E27FC236}">
                  <a16:creationId xmlns:a16="http://schemas.microsoft.com/office/drawing/2014/main" id="{B6E507B9-0641-FE22-3DBB-A49215EABBBB}"/>
                </a:ext>
              </a:extLst>
            </p:cNvPr>
            <p:cNvSpPr txBox="1"/>
            <p:nvPr/>
          </p:nvSpPr>
          <p:spPr>
            <a:xfrm>
              <a:off x="13287876" y="4637159"/>
              <a:ext cx="798386" cy="600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kern="0" spc="-67">
                  <a:solidFill>
                    <a:srgbClr val="FFFFF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03</a:t>
              </a:r>
              <a:endParaRPr lang="en-US" sz="12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03" name="Object 20">
              <a:extLst>
                <a:ext uri="{FF2B5EF4-FFF2-40B4-BE49-F238E27FC236}">
                  <a16:creationId xmlns:a16="http://schemas.microsoft.com/office/drawing/2014/main" id="{68D9C3A3-E0FD-745D-E789-9AC0871DEEEF}"/>
                </a:ext>
              </a:extLst>
            </p:cNvPr>
            <p:cNvSpPr txBox="1"/>
            <p:nvPr/>
          </p:nvSpPr>
          <p:spPr>
            <a:xfrm>
              <a:off x="11654697" y="5618972"/>
              <a:ext cx="4118703" cy="14314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ko-Kore-KR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설정한 반경 내에서</a:t>
              </a:r>
              <a:r>
                <a:rPr lang="en-US" altLang="ko-Kore-KR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, </a:t>
              </a:r>
            </a:p>
            <a:p>
              <a:pPr algn="ctr"/>
              <a:r>
                <a:rPr lang="ko-KR" altLang="ko-Kore-KR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원하는 디자인 제공</a:t>
              </a:r>
              <a:r>
                <a:rPr lang="ko-KR" altLang="en-US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endParaRPr lang="en-US" altLang="ko-KR" sz="1867" b="1">
                <a:solidFill>
                  <a:srgbClr val="4040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  <a:p>
              <a:pPr algn="ctr"/>
              <a:r>
                <a:rPr lang="ko-KR" altLang="ko-Kore-KR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업체 추천 기능</a:t>
              </a:r>
              <a:endParaRPr lang="en-US" sz="1867" b="1">
                <a:solidFill>
                  <a:srgbClr val="4040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174" name="Object 2">
            <a:extLst>
              <a:ext uri="{FF2B5EF4-FFF2-40B4-BE49-F238E27FC236}">
                <a16:creationId xmlns:a16="http://schemas.microsoft.com/office/drawing/2014/main" id="{81918515-2268-306E-C6D7-8EF253C30BA2}"/>
              </a:ext>
            </a:extLst>
          </p:cNvPr>
          <p:cNvSpPr txBox="1"/>
          <p:nvPr/>
        </p:nvSpPr>
        <p:spPr>
          <a:xfrm>
            <a:off x="4894595" y="7558950"/>
            <a:ext cx="3104551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4" b="1" dirty="0">
                <a:solidFill>
                  <a:srgbClr val="F8567F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KEZZLE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BE446-6C58-C3B8-31E1-F5A96D15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</a:t>
            </a:fld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D1DFE7-8A3E-A2FD-E415-12F88FABBC67}"/>
              </a:ext>
            </a:extLst>
          </p:cNvPr>
          <p:cNvGrpSpPr/>
          <p:nvPr/>
        </p:nvGrpSpPr>
        <p:grpSpPr>
          <a:xfrm>
            <a:off x="457271" y="1276466"/>
            <a:ext cx="11283484" cy="4301790"/>
            <a:chOff x="386826" y="1170629"/>
            <a:chExt cx="11283484" cy="4301790"/>
          </a:xfrm>
        </p:grpSpPr>
        <p:sp>
          <p:nvSpPr>
            <p:cNvPr id="175" name="Object 3">
              <a:extLst>
                <a:ext uri="{FF2B5EF4-FFF2-40B4-BE49-F238E27FC236}">
                  <a16:creationId xmlns:a16="http://schemas.microsoft.com/office/drawing/2014/main" id="{B002E6F3-E160-979A-8702-61E2B9DC9235}"/>
                </a:ext>
              </a:extLst>
            </p:cNvPr>
            <p:cNvSpPr txBox="1"/>
            <p:nvPr/>
          </p:nvSpPr>
          <p:spPr>
            <a:xfrm>
              <a:off x="5976824" y="3799134"/>
              <a:ext cx="569348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ko-KR" sz="3200" b="1" dirty="0">
                  <a:solidFill>
                    <a:srgbClr val="4041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인공지능 기반의 편리한 </a:t>
              </a:r>
              <a:endParaRPr lang="en-US" altLang="ko-KR" sz="3200" b="1" dirty="0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  <a:p>
              <a:r>
                <a:rPr lang="ko-KR" altLang="en-US" sz="3200" b="1" dirty="0">
                  <a:solidFill>
                    <a:srgbClr val="F9567E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커스텀</a:t>
              </a:r>
              <a:r>
                <a:rPr lang="ko-KR" altLang="ko-KR" sz="3200" b="1" dirty="0">
                  <a:solidFill>
                    <a:srgbClr val="F9567E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 케이크 탐색 </a:t>
              </a:r>
              <a:r>
                <a:rPr lang="ko-KR" altLang="ko-KR" sz="3200" b="1" dirty="0">
                  <a:solidFill>
                    <a:srgbClr val="4041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서비스</a:t>
              </a:r>
              <a:endParaRPr lang="en-US" altLang="ko-KR" sz="3200" b="1" dirty="0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pic>
          <p:nvPicPr>
            <p:cNvPr id="326" name="그림 325" descr="양초이(가) 표시된 사진&#10;&#10;자동 생성된 설명">
              <a:extLst>
                <a:ext uri="{FF2B5EF4-FFF2-40B4-BE49-F238E27FC236}">
                  <a16:creationId xmlns:a16="http://schemas.microsoft.com/office/drawing/2014/main" id="{52742F61-AE0F-2991-0B21-C8A46C7F0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95209"/>
              <a:ext cx="777279" cy="777279"/>
            </a:xfrm>
            <a:prstGeom prst="rect">
              <a:avLst/>
            </a:prstGeom>
            <a:effectLst>
              <a:outerShdw blurRad="374526" sx="92742" sy="92742" algn="ctr" rotWithShape="0">
                <a:prstClr val="black">
                  <a:alpha val="21910"/>
                </a:prstClr>
              </a:outerShdw>
            </a:effectLst>
          </p:spPr>
        </p:pic>
        <p:pic>
          <p:nvPicPr>
            <p:cNvPr id="2" name="그림 1" descr="휴대 전화, 휴대용 통신 장치, 모바일 기기, 통신 장치이(가) 표시된 사진&#10;&#10;자동 생성된 설명">
              <a:extLst>
                <a:ext uri="{FF2B5EF4-FFF2-40B4-BE49-F238E27FC236}">
                  <a16:creationId xmlns:a16="http://schemas.microsoft.com/office/drawing/2014/main" id="{4F7C0C92-CE15-2AB1-B57E-335BED43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6826" y="1170629"/>
              <a:ext cx="5735720" cy="4301790"/>
            </a:xfrm>
            <a:prstGeom prst="rect">
              <a:avLst/>
            </a:prstGeom>
          </p:spPr>
        </p:pic>
        <p:pic>
          <p:nvPicPr>
            <p:cNvPr id="3" name="그림 2" descr="폰트, 그래픽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EF7F8C1D-5A59-CAA6-857C-F0F16701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96000" y="2902496"/>
              <a:ext cx="2923675" cy="669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126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명함, 폰트, 스크린샷이(가) 표시된 사진&#10;&#10;자동 생성된 설명">
            <a:extLst>
              <a:ext uri="{FF2B5EF4-FFF2-40B4-BE49-F238E27FC236}">
                <a16:creationId xmlns:a16="http://schemas.microsoft.com/office/drawing/2014/main" id="{08FB6921-2304-3A69-9F1D-4F891ACC1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-1851643"/>
            <a:ext cx="3496733" cy="141393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5EFFED-802D-4BE2-5156-F248DFED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2F3E42F-F5C1-04DB-BF7B-40E879634847}"/>
              </a:ext>
            </a:extLst>
          </p:cNvPr>
          <p:cNvCxnSpPr>
            <a:cxnSpLocks/>
          </p:cNvCxnSpPr>
          <p:nvPr/>
        </p:nvCxnSpPr>
        <p:spPr>
          <a:xfrm>
            <a:off x="6093141" y="1811837"/>
            <a:ext cx="0" cy="4428879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C7A020F-9DE3-134D-5316-91ECFEE96B05}"/>
              </a:ext>
            </a:extLst>
          </p:cNvPr>
          <p:cNvSpPr/>
          <p:nvPr/>
        </p:nvSpPr>
        <p:spPr>
          <a:xfrm>
            <a:off x="656960" y="1528290"/>
            <a:ext cx="4944238" cy="4968581"/>
          </a:xfrm>
          <a:prstGeom prst="roundRect">
            <a:avLst>
              <a:gd name="adj" fmla="val 3530"/>
            </a:avLst>
          </a:prstGeom>
          <a:solidFill>
            <a:schemeClr val="bg1"/>
          </a:solidFill>
          <a:ln>
            <a:noFill/>
          </a:ln>
          <a:effectLst>
            <a:outerShdw blurRad="304054" sx="102000" sy="102000" algn="ctr" rotWithShape="0">
              <a:prstClr val="black">
                <a:alpha val="5079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602366-1852-D637-C177-2D21E904A1BE}"/>
              </a:ext>
            </a:extLst>
          </p:cNvPr>
          <p:cNvSpPr txBox="1"/>
          <p:nvPr/>
        </p:nvSpPr>
        <p:spPr>
          <a:xfrm>
            <a:off x="674303" y="5104322"/>
            <a:ext cx="49426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수집한 데이터에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Anchor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b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같은 케이크 디자인이 있다는 </a:t>
            </a:r>
            <a:r>
              <a:rPr kumimoji="1" lang="ko-KR" altLang="en-US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보장이 없다</a:t>
            </a:r>
            <a:r>
              <a:rPr kumimoji="1" lang="en-US" altLang="ko-KR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/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ore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Positive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데이터가 있어도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수기로 선정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것이 </a:t>
            </a:r>
            <a:b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시간이 오래 걸린다</a:t>
            </a:r>
            <a:r>
              <a:rPr kumimoji="1" lang="en-US" altLang="ko-KR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en-US" altLang="ko-Kore-KR" sz="1600" b="1" dirty="0">
              <a:solidFill>
                <a:srgbClr val="F9567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D05529-C49F-944D-A0D6-18F158D7731C}"/>
              </a:ext>
            </a:extLst>
          </p:cNvPr>
          <p:cNvSpPr txBox="1"/>
          <p:nvPr/>
        </p:nvSpPr>
        <p:spPr>
          <a:xfrm>
            <a:off x="852337" y="2327592"/>
            <a:ext cx="4553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Triplet Selection</a:t>
            </a:r>
            <a:r>
              <a:rPr lang="ko-KR" altLang="en-US" sz="1800" b="1" err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으로</a:t>
            </a:r>
            <a:r>
              <a:rPr lang="ko-KR" altLang="en-US" sz="1800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br>
              <a:rPr lang="en-US" altLang="ko-KR" sz="1800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1800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학습 데이터 세트를 구성하기 어렵다</a:t>
            </a:r>
            <a:endParaRPr lang="ko-KR" altLang="en-US">
              <a:solidFill>
                <a:srgbClr val="40414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8109AA-746E-D6F9-0C6E-9702801F7C42}"/>
              </a:ext>
            </a:extLst>
          </p:cNvPr>
          <p:cNvSpPr txBox="1"/>
          <p:nvPr/>
        </p:nvSpPr>
        <p:spPr>
          <a:xfrm>
            <a:off x="1380713" y="1846769"/>
            <a:ext cx="3496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kern="0">
                <a:solidFill>
                  <a:srgbClr val="40414F"/>
                </a:solidFill>
                <a:latin typeface="Pretendard ExtraBold" panose="02000503000000020004" pitchFamily="2" charset="-127"/>
                <a:ea typeface="Pretendard ExtraBold"/>
                <a:cs typeface="Pretendard ExtraBold" panose="02000503000000020004" pitchFamily="2" charset="-127"/>
              </a:rPr>
              <a:t>Problem</a:t>
            </a:r>
            <a:endParaRPr lang="ko-KR" altLang="en-US" sz="2800">
              <a:solidFill>
                <a:srgbClr val="40414F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32805B7E-6FB6-10E4-F204-D87DBBBBCBD5}"/>
              </a:ext>
            </a:extLst>
          </p:cNvPr>
          <p:cNvSpPr/>
          <p:nvPr/>
        </p:nvSpPr>
        <p:spPr>
          <a:xfrm>
            <a:off x="6621761" y="1528290"/>
            <a:ext cx="4944238" cy="4968581"/>
          </a:xfrm>
          <a:prstGeom prst="roundRect">
            <a:avLst>
              <a:gd name="adj" fmla="val 3530"/>
            </a:avLst>
          </a:prstGeom>
          <a:solidFill>
            <a:schemeClr val="bg1"/>
          </a:solidFill>
          <a:ln>
            <a:noFill/>
          </a:ln>
          <a:effectLst>
            <a:outerShdw blurRad="304054" sx="102000" sy="102000" algn="ctr" rotWithShape="0">
              <a:prstClr val="black">
                <a:alpha val="5079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8D70C5-5E50-1B2D-44EE-3AB5BAB4F355}"/>
              </a:ext>
            </a:extLst>
          </p:cNvPr>
          <p:cNvSpPr txBox="1"/>
          <p:nvPr/>
        </p:nvSpPr>
        <p:spPr>
          <a:xfrm>
            <a:off x="6817138" y="2327592"/>
            <a:ext cx="4553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Data Augmentation</a:t>
            </a:r>
            <a:r>
              <a:rPr lang="ko-KR" altLang="en-US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을 통한 </a:t>
            </a:r>
            <a:r>
              <a:rPr lang="en-US" altLang="ko-KR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Positive</a:t>
            </a:r>
            <a:r>
              <a:rPr lang="ko-KR" altLang="en-US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구성</a:t>
            </a:r>
            <a:endParaRPr lang="ko-KR" altLang="en-US">
              <a:solidFill>
                <a:srgbClr val="40414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BD4304-D833-82D4-2C6B-622C6089FB02}"/>
              </a:ext>
            </a:extLst>
          </p:cNvPr>
          <p:cNvSpPr txBox="1"/>
          <p:nvPr/>
        </p:nvSpPr>
        <p:spPr>
          <a:xfrm>
            <a:off x="7345514" y="1846769"/>
            <a:ext cx="3496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kern="0">
                <a:solidFill>
                  <a:srgbClr val="40414F"/>
                </a:solidFill>
                <a:latin typeface="Pretendard ExtraBold" panose="02000503000000020004" pitchFamily="2" charset="-127"/>
                <a:ea typeface="Pretendard ExtraBold"/>
                <a:cs typeface="Pretendard ExtraBold" panose="02000503000000020004" pitchFamily="2" charset="-127"/>
              </a:rPr>
              <a:t>Solve</a:t>
            </a:r>
            <a:endParaRPr lang="ko-KR" altLang="en-US" sz="2800">
              <a:solidFill>
                <a:srgbClr val="40414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7C3846-62AE-1048-5D4A-FBE22172A57C}"/>
              </a:ext>
            </a:extLst>
          </p:cNvPr>
          <p:cNvSpPr txBox="1"/>
          <p:nvPr/>
        </p:nvSpPr>
        <p:spPr>
          <a:xfrm>
            <a:off x="6637545" y="4898702"/>
            <a:ext cx="4897495" cy="160043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endParaRPr kumimoji="1" lang="en-US" altLang="ko-Kore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수집한 데이터 </a:t>
            </a:r>
            <a:r>
              <a:rPr kumimoji="1" lang="en-US" altLang="ko-KR" sz="14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11,590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개를 </a:t>
            </a:r>
            <a:r>
              <a:rPr kumimoji="1" lang="en-US" altLang="ko-KR" sz="14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359,290</a:t>
            </a:r>
            <a:r>
              <a:rPr kumimoji="1" lang="ko-KR" altLang="en-US" sz="14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개로 증강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시켰다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en-US" altLang="ko-Kore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케이크 디자인은 색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특성에 영향을 받기 때문에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색감과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핵심 특성이나 특징을 흐리게 하거나 감추는 상황을 제외했다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데이터에 대해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Positive</a:t>
            </a:r>
            <a:r>
              <a:rPr kumimoji="1" lang="en-US" altLang="ko-KR" sz="1400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데이터가</a:t>
            </a:r>
            <a:r>
              <a:rPr kumimoji="1" lang="ko-KR" altLang="en-US" sz="1400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되어서 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 sz="14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Triplet Selection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kumimoji="1" lang="ko-KR" altLang="en-US" sz="14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가능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하다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en-US" altLang="ko-Kore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06AA8D-DA84-9D73-7042-94229F3656C8}"/>
              </a:ext>
            </a:extLst>
          </p:cNvPr>
          <p:cNvGrpSpPr/>
          <p:nvPr/>
        </p:nvGrpSpPr>
        <p:grpSpPr>
          <a:xfrm>
            <a:off x="1452130" y="3327617"/>
            <a:ext cx="3353897" cy="1723849"/>
            <a:chOff x="3063234" y="2437074"/>
            <a:chExt cx="4848726" cy="249216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BCEA0E6-A403-5F15-FDEC-31CE72999AF4}"/>
                </a:ext>
              </a:extLst>
            </p:cNvPr>
            <p:cNvGrpSpPr/>
            <p:nvPr/>
          </p:nvGrpSpPr>
          <p:grpSpPr>
            <a:xfrm>
              <a:off x="3063234" y="2437074"/>
              <a:ext cx="4848726" cy="1709488"/>
              <a:chOff x="3744173" y="4092032"/>
              <a:chExt cx="8633137" cy="3043736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BF06BD36-A6CA-FA6B-4C31-D2318EEF6693}"/>
                  </a:ext>
                </a:extLst>
              </p:cNvPr>
              <p:cNvGrpSpPr/>
              <p:nvPr/>
            </p:nvGrpSpPr>
            <p:grpSpPr>
              <a:xfrm>
                <a:off x="3744173" y="4092032"/>
                <a:ext cx="8633137" cy="3043736"/>
                <a:chOff x="4519426" y="4092032"/>
                <a:chExt cx="8633137" cy="3043736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97D214B-5157-F8CE-070C-08461080C473}"/>
                    </a:ext>
                  </a:extLst>
                </p:cNvPr>
                <p:cNvGrpSpPr/>
                <p:nvPr/>
              </p:nvGrpSpPr>
              <p:grpSpPr>
                <a:xfrm>
                  <a:off x="4519426" y="4092033"/>
                  <a:ext cx="2133600" cy="3043735"/>
                  <a:chOff x="4554916" y="3017195"/>
                  <a:chExt cx="2133600" cy="2863165"/>
                </a:xfrm>
              </p:grpSpPr>
              <p:pic>
                <p:nvPicPr>
                  <p:cNvPr id="62" name="그림 61" descr="달콤함, 디저트, 베리, 과일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8CBF72-4FE0-266E-627A-F8CDC4AEB9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554916" y="3746760"/>
                    <a:ext cx="2133600" cy="2133600"/>
                  </a:xfrm>
                  <a:prstGeom prst="rect">
                    <a:avLst/>
                  </a:prstGeom>
                </p:spPr>
              </p:pic>
              <p:sp>
                <p:nvSpPr>
                  <p:cNvPr id="65" name="TextBox 5">
                    <a:extLst>
                      <a:ext uri="{FF2B5EF4-FFF2-40B4-BE49-F238E27FC236}">
                        <a16:creationId xmlns:a16="http://schemas.microsoft.com/office/drawing/2014/main" id="{EE5DC405-204B-7E00-FF91-EDD47EC0F4D4}"/>
                      </a:ext>
                    </a:extLst>
                  </p:cNvPr>
                  <p:cNvSpPr txBox="1"/>
                  <p:nvPr/>
                </p:nvSpPr>
                <p:spPr>
                  <a:xfrm>
                    <a:off x="4662136" y="3017195"/>
                    <a:ext cx="1919160" cy="67071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ore-KR" sz="1200">
                        <a:solidFill>
                          <a:srgbClr val="40404F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rPr>
                      <a:t>Anchor</a:t>
                    </a:r>
                    <a:endParaRPr lang="ko-Kore-KR" altLang="en-US" sz="1200">
                      <a:solidFill>
                        <a:srgbClr val="40404F"/>
                      </a:solidFill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endParaRPr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4D43BDFA-C0D8-D280-E5A7-40B4A3824DCA}"/>
                    </a:ext>
                  </a:extLst>
                </p:cNvPr>
                <p:cNvGrpSpPr/>
                <p:nvPr/>
              </p:nvGrpSpPr>
              <p:grpSpPr>
                <a:xfrm>
                  <a:off x="10986053" y="4092032"/>
                  <a:ext cx="2166510" cy="3006543"/>
                  <a:chOff x="10986053" y="4092032"/>
                  <a:chExt cx="2166510" cy="3006543"/>
                </a:xfrm>
              </p:grpSpPr>
              <p:sp>
                <p:nvSpPr>
                  <p:cNvPr id="56" name="TextBox 7">
                    <a:extLst>
                      <a:ext uri="{FF2B5EF4-FFF2-40B4-BE49-F238E27FC236}">
                        <a16:creationId xmlns:a16="http://schemas.microsoft.com/office/drawing/2014/main" id="{E7E08399-E943-0EEA-F3AF-F4B25A14B8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018962" y="4092032"/>
                    <a:ext cx="2133601" cy="71301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ore-KR" sz="1200">
                        <a:solidFill>
                          <a:srgbClr val="40404F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rPr>
                      <a:t>Negative</a:t>
                    </a:r>
                    <a:endParaRPr lang="ko-Kore-KR" altLang="en-US" sz="1200">
                      <a:solidFill>
                        <a:srgbClr val="40404F"/>
                      </a:solidFill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endParaRPr>
                  </a:p>
                </p:txBody>
              </p:sp>
              <p:pic>
                <p:nvPicPr>
                  <p:cNvPr id="58" name="그림 57" descr="텍스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EA4C22-FE64-77C0-403E-162268EB3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986053" y="4964976"/>
                    <a:ext cx="2133601" cy="21335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TextBox 6">
                  <a:extLst>
                    <a:ext uri="{FF2B5EF4-FFF2-40B4-BE49-F238E27FC236}">
                      <a16:creationId xmlns:a16="http://schemas.microsoft.com/office/drawing/2014/main" id="{A688188B-0A16-C7DC-92E8-4094C1EC0AB0}"/>
                    </a:ext>
                  </a:extLst>
                </p:cNvPr>
                <p:cNvSpPr txBox="1"/>
                <p:nvPr/>
              </p:nvSpPr>
              <p:spPr>
                <a:xfrm>
                  <a:off x="7859958" y="4092033"/>
                  <a:ext cx="1919158" cy="7130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ore-KR" sz="1200">
                      <a:solidFill>
                        <a:srgbClr val="40404F"/>
                      </a:solidFill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rPr>
                    <a:t>Positive</a:t>
                  </a:r>
                  <a:endParaRPr lang="ko-Kore-KR" altLang="en-US" sz="1200">
                    <a:solidFill>
                      <a:srgbClr val="40404F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endParaRPr>
                </a:p>
              </p:txBody>
            </p:sp>
          </p:grpSp>
          <p:pic>
            <p:nvPicPr>
              <p:cNvPr id="52" name="그래픽 51" descr="배지 물음표 윤곽선">
                <a:extLst>
                  <a:ext uri="{FF2B5EF4-FFF2-40B4-BE49-F238E27FC236}">
                    <a16:creationId xmlns:a16="http://schemas.microsoft.com/office/drawing/2014/main" id="{3191EDC7-576F-70AA-F1D2-1E3AB8965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77488" y="4934889"/>
                <a:ext cx="2133599" cy="2133599"/>
              </a:xfrm>
              <a:prstGeom prst="rect">
                <a:avLst/>
              </a:prstGeom>
            </p:spPr>
          </p:pic>
        </p:grpSp>
        <p:sp>
          <p:nvSpPr>
            <p:cNvPr id="50" name="TextBox 7">
              <a:extLst>
                <a:ext uri="{FF2B5EF4-FFF2-40B4-BE49-F238E27FC236}">
                  <a16:creationId xmlns:a16="http://schemas.microsoft.com/office/drawing/2014/main" id="{8BF7FD7F-D834-2D61-E6CA-F46CF3ADE595}"/>
                </a:ext>
              </a:extLst>
            </p:cNvPr>
            <p:cNvSpPr txBox="1"/>
            <p:nvPr/>
          </p:nvSpPr>
          <p:spPr>
            <a:xfrm rot="5400000">
              <a:off x="6898309" y="4145413"/>
              <a:ext cx="1198318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>
                  <a:solidFill>
                    <a:srgbClr val="40404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…</a:t>
              </a:r>
              <a:endParaRPr lang="ko-Kore-KR" altLang="en-US">
                <a:solidFill>
                  <a:srgbClr val="40404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pic>
        <p:nvPicPr>
          <p:cNvPr id="66" name="그림 65" descr="생일 케이크, 디저트, 케이크 데코, 제빵 제품이(가) 표시된 사진&#10;&#10;자동 생성된 설명">
            <a:extLst>
              <a:ext uri="{FF2B5EF4-FFF2-40B4-BE49-F238E27FC236}">
                <a16:creationId xmlns:a16="http://schemas.microsoft.com/office/drawing/2014/main" id="{669924A5-09B4-CC1A-826E-ED4D725545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6435" y="2830990"/>
            <a:ext cx="654889" cy="65488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83623B5-B48A-242E-640A-AF5E94D7D015}"/>
              </a:ext>
            </a:extLst>
          </p:cNvPr>
          <p:cNvSpPr txBox="1"/>
          <p:nvPr/>
        </p:nvSpPr>
        <p:spPr>
          <a:xfrm>
            <a:off x="8632698" y="2652259"/>
            <a:ext cx="9223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Anchor Data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46BAADB-261E-E3FC-192E-8C4A908F5EE3}"/>
              </a:ext>
            </a:extLst>
          </p:cNvPr>
          <p:cNvSpPr txBox="1"/>
          <p:nvPr/>
        </p:nvSpPr>
        <p:spPr>
          <a:xfrm>
            <a:off x="7711767" y="3971618"/>
            <a:ext cx="912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Positive Data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221F682-5C24-CA86-1044-690CD40D13FD}"/>
              </a:ext>
            </a:extLst>
          </p:cNvPr>
          <p:cNvGrpSpPr/>
          <p:nvPr/>
        </p:nvGrpSpPr>
        <p:grpSpPr>
          <a:xfrm>
            <a:off x="7873955" y="4165363"/>
            <a:ext cx="2433368" cy="908940"/>
            <a:chOff x="8001796" y="4165363"/>
            <a:chExt cx="2433368" cy="908940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830611C-05A9-2F25-731B-66D6FC823C9E}"/>
                </a:ext>
              </a:extLst>
            </p:cNvPr>
            <p:cNvGrpSpPr/>
            <p:nvPr/>
          </p:nvGrpSpPr>
          <p:grpSpPr>
            <a:xfrm>
              <a:off x="8071337" y="4234241"/>
              <a:ext cx="2127120" cy="840062"/>
              <a:chOff x="5907174" y="2169276"/>
              <a:chExt cx="4620042" cy="1824591"/>
            </a:xfrm>
          </p:grpSpPr>
          <p:pic>
            <p:nvPicPr>
              <p:cNvPr id="73" name="그림 72" descr="생일 케이크, 케이크, 바느질, 예술이(가) 표시된 사진&#10;&#10;자동 생성된 설명">
                <a:extLst>
                  <a:ext uri="{FF2B5EF4-FFF2-40B4-BE49-F238E27FC236}">
                    <a16:creationId xmlns:a16="http://schemas.microsoft.com/office/drawing/2014/main" id="{7736142A-2C67-9CC1-8831-556246949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07174" y="2169276"/>
                <a:ext cx="1422400" cy="1422400"/>
              </a:xfrm>
              <a:prstGeom prst="rect">
                <a:avLst/>
              </a:prstGeom>
            </p:spPr>
          </p:pic>
          <p:pic>
            <p:nvPicPr>
              <p:cNvPr id="74" name="그림 73" descr="생일 케이크, 디저트, 케이크 데코, 아이싱이(가) 표시된 사진&#10;&#10;자동 생성된 설명">
                <a:extLst>
                  <a:ext uri="{FF2B5EF4-FFF2-40B4-BE49-F238E27FC236}">
                    <a16:creationId xmlns:a16="http://schemas.microsoft.com/office/drawing/2014/main" id="{BB94D177-79ED-FBAE-8395-26DC5CCA5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05995" y="2169276"/>
                <a:ext cx="1422400" cy="1422400"/>
              </a:xfrm>
              <a:prstGeom prst="rect">
                <a:avLst/>
              </a:prstGeom>
            </p:spPr>
          </p:pic>
          <p:pic>
            <p:nvPicPr>
              <p:cNvPr id="75" name="그림 74" descr="생일 케이크, 디저트, 케이크, 케이크 데코이(가) 표시된 사진&#10;&#10;자동 생성된 설명">
                <a:extLst>
                  <a:ext uri="{FF2B5EF4-FFF2-40B4-BE49-F238E27FC236}">
                    <a16:creationId xmlns:a16="http://schemas.microsoft.com/office/drawing/2014/main" id="{FFEB166B-E8F0-7587-DEBB-988D3B25A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4816" y="2169276"/>
                <a:ext cx="1422400" cy="1422400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C43278F-8C92-5621-83EB-41CB7B14013C}"/>
                  </a:ext>
                </a:extLst>
              </p:cNvPr>
              <p:cNvSpPr txBox="1"/>
              <p:nvPr/>
            </p:nvSpPr>
            <p:spPr>
              <a:xfrm>
                <a:off x="7865196" y="3525929"/>
                <a:ext cx="703997" cy="467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flip</a:t>
                </a:r>
                <a:endParaRPr kumimoji="1" lang="ko-Kore-KR" altLang="en-US"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6B068FB-408B-2798-AB51-136B16416D63}"/>
                  </a:ext>
                </a:extLst>
              </p:cNvPr>
              <p:cNvSpPr txBox="1"/>
              <p:nvPr/>
            </p:nvSpPr>
            <p:spPr>
              <a:xfrm>
                <a:off x="9360957" y="3507308"/>
                <a:ext cx="996457" cy="467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rotate</a:t>
                </a:r>
                <a:endParaRPr kumimoji="1" lang="ko-Kore-KR" altLang="en-US"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09354B7-B61F-247B-7ED6-63E755DA4D43}"/>
                  </a:ext>
                </a:extLst>
              </p:cNvPr>
              <p:cNvSpPr txBox="1"/>
              <p:nvPr/>
            </p:nvSpPr>
            <p:spPr>
              <a:xfrm>
                <a:off x="6228077" y="3507308"/>
                <a:ext cx="780593" cy="467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8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Salt</a:t>
                </a:r>
                <a:endParaRPr kumimoji="1" lang="ko-Kore-KR" altLang="en-US"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71" name="모서리가 둥근 직사각형 70">
              <a:extLst>
                <a:ext uri="{FF2B5EF4-FFF2-40B4-BE49-F238E27FC236}">
                  <a16:creationId xmlns:a16="http://schemas.microsoft.com/office/drawing/2014/main" id="{E46BECF0-CFC1-5E40-1D91-4BA250DB9CF8}"/>
                </a:ext>
              </a:extLst>
            </p:cNvPr>
            <p:cNvSpPr/>
            <p:nvPr/>
          </p:nvSpPr>
          <p:spPr>
            <a:xfrm>
              <a:off x="8001796" y="4165363"/>
              <a:ext cx="2352282" cy="87866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F5696D-F491-242C-44EE-D441E420AF40}"/>
                    </a:ext>
                  </a:extLst>
                </p:cNvPr>
                <p:cNvSpPr txBox="1"/>
                <p:nvPr/>
              </p:nvSpPr>
              <p:spPr>
                <a:xfrm>
                  <a:off x="10138288" y="4490833"/>
                  <a:ext cx="2968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800" b="1" i="1" smtClean="0">
                            <a:latin typeface="Cambria Math" panose="02040503050406030204" pitchFamily="18" charset="0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kumimoji="1" lang="ko-Kore-KR" altLang="en-US" sz="800" b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F5696D-F491-242C-44EE-D441E420A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8288" y="4490833"/>
                  <a:ext cx="296876" cy="21544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오른쪽 화살표[R] 78">
            <a:extLst>
              <a:ext uri="{FF2B5EF4-FFF2-40B4-BE49-F238E27FC236}">
                <a16:creationId xmlns:a16="http://schemas.microsoft.com/office/drawing/2014/main" id="{54E5078A-F9F1-76D8-2917-B6579531773D}"/>
              </a:ext>
            </a:extLst>
          </p:cNvPr>
          <p:cNvSpPr/>
          <p:nvPr/>
        </p:nvSpPr>
        <p:spPr>
          <a:xfrm rot="5400000">
            <a:off x="8822033" y="3717840"/>
            <a:ext cx="545371" cy="210500"/>
          </a:xfrm>
          <a:prstGeom prst="rightArrow">
            <a:avLst/>
          </a:prstGeom>
          <a:solidFill>
            <a:srgbClr val="F956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90D58A-3023-3FC4-F7A1-0891C5B3BFBE}"/>
              </a:ext>
            </a:extLst>
          </p:cNvPr>
          <p:cNvSpPr txBox="1"/>
          <p:nvPr/>
        </p:nvSpPr>
        <p:spPr>
          <a:xfrm>
            <a:off x="8563071" y="3692353"/>
            <a:ext cx="106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 Augmentation</a:t>
            </a:r>
          </a:p>
        </p:txBody>
      </p:sp>
      <p:pic>
        <p:nvPicPr>
          <p:cNvPr id="82" name="그림 81" descr="예술, 생일 케이크이(가) 표시된 사진&#10;&#10;자동 생성된 설명">
            <a:extLst>
              <a:ext uri="{FF2B5EF4-FFF2-40B4-BE49-F238E27FC236}">
                <a16:creationId xmlns:a16="http://schemas.microsoft.com/office/drawing/2014/main" id="{00063DB1-D912-3B52-9AF9-834A71D494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8588" y="3414364"/>
            <a:ext cx="663295" cy="66329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992DB2-4AAD-0636-51C1-CDBFD4345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94" y="3408564"/>
            <a:ext cx="663295" cy="66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68262EED-A1D5-8027-341F-9AF5FAA64E68}"/>
              </a:ext>
            </a:extLst>
          </p:cNvPr>
          <p:cNvCxnSpPr>
            <a:cxnSpLocks/>
          </p:cNvCxnSpPr>
          <p:nvPr/>
        </p:nvCxnSpPr>
        <p:spPr>
          <a:xfrm flipV="1">
            <a:off x="9644359" y="3359285"/>
            <a:ext cx="1579641" cy="7364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DF87766E-BABF-EAA6-1BC6-90866E530669}"/>
              </a:ext>
            </a:extLst>
          </p:cNvPr>
          <p:cNvCxnSpPr>
            <a:cxnSpLocks/>
          </p:cNvCxnSpPr>
          <p:nvPr/>
        </p:nvCxnSpPr>
        <p:spPr>
          <a:xfrm>
            <a:off x="9626366" y="3404792"/>
            <a:ext cx="1579641" cy="69098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6">
            <a:extLst>
              <a:ext uri="{FF2B5EF4-FFF2-40B4-BE49-F238E27FC236}">
                <a16:creationId xmlns:a16="http://schemas.microsoft.com/office/drawing/2014/main" id="{F6728A2D-D5B3-A2F6-4FAA-641B1A043B29}"/>
              </a:ext>
            </a:extLst>
          </p:cNvPr>
          <p:cNvSpPr txBox="1"/>
          <p:nvPr/>
        </p:nvSpPr>
        <p:spPr>
          <a:xfrm>
            <a:off x="458794" y="478638"/>
            <a:ext cx="955445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3200" b="1" kern="0" dirty="0">
                <a:solidFill>
                  <a:srgbClr val="40404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반경 내 이미지 검색 기반 매장 탐색</a:t>
            </a:r>
            <a:endParaRPr lang="en-US" altLang="ko-KR" sz="3200" b="1" dirty="0">
              <a:solidFill>
                <a:srgbClr val="F8567D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362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55F34-F5D4-4162-5332-3EC8396182E4}"/>
              </a:ext>
            </a:extLst>
          </p:cNvPr>
          <p:cNvSpPr txBox="1"/>
          <p:nvPr/>
        </p:nvSpPr>
        <p:spPr>
          <a:xfrm>
            <a:off x="-30662" y="6901964"/>
            <a:ext cx="575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</a:rPr>
              <a:t>소비자</a:t>
            </a:r>
            <a:r>
              <a:rPr kumimoji="1" lang="en-US" altLang="ko-KR">
                <a:solidFill>
                  <a:schemeClr val="bg1"/>
                </a:solidFill>
              </a:rPr>
              <a:t>,</a:t>
            </a:r>
            <a:r>
              <a:rPr kumimoji="1" lang="ko-KR" altLang="en-US">
                <a:solidFill>
                  <a:schemeClr val="bg1"/>
                </a:solidFill>
              </a:rPr>
              <a:t> 매장 모두 케이크 디자인 참여</a:t>
            </a:r>
            <a:r>
              <a:rPr kumimoji="1" lang="en-US" altLang="ko-KR">
                <a:solidFill>
                  <a:schemeClr val="bg1"/>
                </a:solidFill>
              </a:rPr>
              <a:t>…</a:t>
            </a:r>
          </a:p>
          <a:p>
            <a:r>
              <a:rPr kumimoji="1" lang="ko-KR" altLang="en-US">
                <a:solidFill>
                  <a:schemeClr val="bg1"/>
                </a:solidFill>
              </a:rPr>
              <a:t>디자인 엄청 </a:t>
            </a:r>
            <a:r>
              <a:rPr kumimoji="1" lang="ko-KR" altLang="en-US" err="1">
                <a:solidFill>
                  <a:schemeClr val="bg1"/>
                </a:solidFill>
              </a:rPr>
              <a:t>많은거</a:t>
            </a:r>
            <a:r>
              <a:rPr kumimoji="1" lang="ko-KR" altLang="en-US">
                <a:solidFill>
                  <a:schemeClr val="bg1"/>
                </a:solidFill>
              </a:rPr>
              <a:t> 보여주기 </a:t>
            </a:r>
            <a:r>
              <a:rPr kumimoji="1" lang="en-US" altLang="ko-KR">
                <a:solidFill>
                  <a:schemeClr val="bg1"/>
                </a:solidFill>
              </a:rPr>
              <a:t>–</a:t>
            </a:r>
            <a:r>
              <a:rPr kumimoji="1" lang="ko-KR" altLang="en-US">
                <a:solidFill>
                  <a:schemeClr val="bg1"/>
                </a:solidFill>
              </a:rPr>
              <a:t> </a:t>
            </a:r>
            <a:r>
              <a:rPr kumimoji="1" lang="ko-KR" altLang="en-US" err="1">
                <a:solidFill>
                  <a:schemeClr val="bg1"/>
                </a:solidFill>
              </a:rPr>
              <a:t>프랜차이즈랑</a:t>
            </a:r>
            <a:r>
              <a:rPr kumimoji="1" lang="ko-KR" altLang="en-US">
                <a:solidFill>
                  <a:schemeClr val="bg1"/>
                </a:solidFill>
              </a:rPr>
              <a:t> 비교</a:t>
            </a:r>
            <a:endParaRPr kumimoji="1" lang="en-US" altLang="ko-KR">
              <a:solidFill>
                <a:schemeClr val="bg1"/>
              </a:solidFill>
            </a:endParaRPr>
          </a:p>
          <a:p>
            <a:r>
              <a:rPr kumimoji="1" lang="ko-KR" altLang="en-US">
                <a:solidFill>
                  <a:schemeClr val="bg1"/>
                </a:solidFill>
              </a:rPr>
              <a:t>시기에 따라 유행하는 디자인 있음</a:t>
            </a:r>
            <a:endParaRPr kumimoji="1" lang="en-US" altLang="ko-KR">
              <a:solidFill>
                <a:schemeClr val="bg1"/>
              </a:solidFill>
            </a:endParaRPr>
          </a:p>
          <a:p>
            <a:r>
              <a:rPr kumimoji="1" lang="ko-KR" altLang="en-US">
                <a:solidFill>
                  <a:schemeClr val="bg1"/>
                </a:solidFill>
              </a:rPr>
              <a:t>다양한 디자인이 거래되면서 생기는 문제들이 있다</a:t>
            </a:r>
            <a:r>
              <a:rPr kumimoji="1" lang="en-US" altLang="ko-KR">
                <a:solidFill>
                  <a:schemeClr val="bg1"/>
                </a:solidFill>
              </a:rPr>
              <a:t>~</a:t>
            </a:r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9" name="그림 18" descr="텍스트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4C19EEAD-F57C-EE92-D89E-093CEDCDC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14"/>
          <a:stretch/>
        </p:blipFill>
        <p:spPr>
          <a:xfrm>
            <a:off x="8012793" y="-3319952"/>
            <a:ext cx="1915458" cy="2866753"/>
          </a:xfrm>
          <a:prstGeom prst="rect">
            <a:avLst/>
          </a:prstGeom>
        </p:spPr>
      </p:pic>
      <p:pic>
        <p:nvPicPr>
          <p:cNvPr id="23" name="그림 22" descr="텍스트, 스크린샷, 디저트이(가) 표시된 사진&#10;&#10;자동 생성된 설명">
            <a:extLst>
              <a:ext uri="{FF2B5EF4-FFF2-40B4-BE49-F238E27FC236}">
                <a16:creationId xmlns:a16="http://schemas.microsoft.com/office/drawing/2014/main" id="{95259D80-ABB0-68C1-B443-0B77931AF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19" b="27681"/>
          <a:stretch/>
        </p:blipFill>
        <p:spPr>
          <a:xfrm>
            <a:off x="9928251" y="-2319254"/>
            <a:ext cx="1915449" cy="1866055"/>
          </a:xfrm>
          <a:prstGeom prst="rect">
            <a:avLst/>
          </a:prstGeom>
        </p:spPr>
      </p:pic>
      <p:pic>
        <p:nvPicPr>
          <p:cNvPr id="25" name="그림 24" descr="텍스트, 스크린샷, 디저트, 음식이(가) 표시된 사진&#10;&#10;자동 생성된 설명">
            <a:extLst>
              <a:ext uri="{FF2B5EF4-FFF2-40B4-BE49-F238E27FC236}">
                <a16:creationId xmlns:a16="http://schemas.microsoft.com/office/drawing/2014/main" id="{DF81F8EC-8291-B050-DE96-C4C5C3872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868" b="28760"/>
          <a:stretch/>
        </p:blipFill>
        <p:spPr>
          <a:xfrm>
            <a:off x="5760975" y="-2400516"/>
            <a:ext cx="2264458" cy="1947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E2CD942-11CF-C359-F708-9181ACCFE7AD}"/>
              </a:ext>
            </a:extLst>
          </p:cNvPr>
          <p:cNvSpPr txBox="1"/>
          <p:nvPr/>
        </p:nvSpPr>
        <p:spPr>
          <a:xfrm flipH="1">
            <a:off x="7460304" y="7517518"/>
            <a:ext cx="1697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63</a:t>
            </a:r>
            <a:r>
              <a:rPr kumimoji="1" lang="ko-KR" altLang="en-US" sz="3200" b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3200" b="1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파바</a:t>
            </a:r>
            <a:endParaRPr kumimoji="1" lang="ko-KR" altLang="en-US" sz="3200" b="1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F5C020-B251-4F4F-F6D2-723AD1385354}"/>
              </a:ext>
            </a:extLst>
          </p:cNvPr>
          <p:cNvSpPr txBox="1"/>
          <p:nvPr/>
        </p:nvSpPr>
        <p:spPr>
          <a:xfrm>
            <a:off x="5608789" y="7335264"/>
            <a:ext cx="119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</a:rPr>
              <a:t>제공되는 </a:t>
            </a:r>
            <a:endParaRPr kumimoji="1" lang="en-US" altLang="ko-KR">
              <a:solidFill>
                <a:schemeClr val="bg1"/>
              </a:solidFill>
            </a:endParaRPr>
          </a:p>
          <a:p>
            <a:r>
              <a:rPr kumimoji="1" lang="ko-KR" altLang="en-US">
                <a:solidFill>
                  <a:schemeClr val="bg1"/>
                </a:solidFill>
              </a:rPr>
              <a:t>케이크 수</a:t>
            </a:r>
          </a:p>
        </p:txBody>
      </p:sp>
      <p:pic>
        <p:nvPicPr>
          <p:cNvPr id="41" name="그림 4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B50666-A5FE-0F80-5C9C-A0E24BD388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92" b="75011"/>
          <a:stretch/>
        </p:blipFill>
        <p:spPr>
          <a:xfrm>
            <a:off x="3625757" y="-1471274"/>
            <a:ext cx="2990093" cy="11161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0AA09C2-0CF6-CC40-D15C-BFCEE73D3747}"/>
              </a:ext>
            </a:extLst>
          </p:cNvPr>
          <p:cNvSpPr txBox="1"/>
          <p:nvPr/>
        </p:nvSpPr>
        <p:spPr>
          <a:xfrm flipH="1">
            <a:off x="9651666" y="7366043"/>
            <a:ext cx="3200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1,039</a:t>
            </a:r>
            <a:r>
              <a:rPr kumimoji="1" lang="ko-KR" altLang="en-US" sz="3200" b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3200" b="1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베니케이크</a:t>
            </a:r>
            <a:endParaRPr kumimoji="1" lang="ko-KR" altLang="en-US" sz="3200" b="1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802221-9C29-0AA2-9981-2B9C55E09AAE}"/>
              </a:ext>
            </a:extLst>
          </p:cNvPr>
          <p:cNvSpPr txBox="1"/>
          <p:nvPr/>
        </p:nvSpPr>
        <p:spPr>
          <a:xfrm flipH="1">
            <a:off x="7461468" y="8040328"/>
            <a:ext cx="2356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127</a:t>
            </a:r>
            <a:r>
              <a:rPr kumimoji="1" lang="ko-KR" altLang="en-US" sz="3200" b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뚜레쥬르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AF147B-FFEB-1C98-7B80-86F7A4219DD8}"/>
              </a:ext>
            </a:extLst>
          </p:cNvPr>
          <p:cNvSpPr txBox="1"/>
          <p:nvPr/>
        </p:nvSpPr>
        <p:spPr>
          <a:xfrm flipH="1">
            <a:off x="7462360" y="8627550"/>
            <a:ext cx="1641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35</a:t>
            </a:r>
            <a:r>
              <a:rPr kumimoji="1" lang="ko-KR" altLang="en-US" sz="3200" b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3200" b="1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투썸</a:t>
            </a:r>
            <a:endParaRPr kumimoji="1" lang="ko-KR" altLang="en-US" sz="3200" b="1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2136CF-99DE-05AC-06C6-EBA83DA5E25F}"/>
              </a:ext>
            </a:extLst>
          </p:cNvPr>
          <p:cNvSpPr txBox="1"/>
          <p:nvPr/>
        </p:nvSpPr>
        <p:spPr>
          <a:xfrm flipH="1">
            <a:off x="9806128" y="8025750"/>
            <a:ext cx="3200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2,024</a:t>
            </a:r>
            <a:r>
              <a:rPr kumimoji="1" lang="ko-KR" altLang="en-US" sz="3200" b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3200" b="1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아이디어스</a:t>
            </a:r>
            <a:endParaRPr kumimoji="1" lang="ko-KR" altLang="en-US" sz="3200" b="1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48" name="그림 47" descr="텍스트, 음식, 스크린샷이(가) 표시된 사진&#10;&#10;자동 생성된 설명">
            <a:extLst>
              <a:ext uri="{FF2B5EF4-FFF2-40B4-BE49-F238E27FC236}">
                <a16:creationId xmlns:a16="http://schemas.microsoft.com/office/drawing/2014/main" id="{6950495F-6749-A42C-373B-9D0FD76F6F3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b="74919"/>
          <a:stretch/>
        </p:blipFill>
        <p:spPr>
          <a:xfrm>
            <a:off x="503112" y="-1475910"/>
            <a:ext cx="2965324" cy="1217140"/>
          </a:xfrm>
          <a:prstGeom prst="roundRect">
            <a:avLst>
              <a:gd name="adj" fmla="val 5705"/>
            </a:avLst>
          </a:prstGeom>
          <a:ln>
            <a:noFill/>
          </a:ln>
          <a:effectLst>
            <a:outerShdw blurRad="622300" sx="94000" sy="94000" algn="ctr" rotWithShape="0">
              <a:srgbClr val="4F5161">
                <a:alpha val="38000"/>
              </a:srgbClr>
            </a:outerShdw>
            <a:softEdge rad="0"/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2B334D2-98A3-FDC7-5C25-F9B5BF28D20C}"/>
              </a:ext>
            </a:extLst>
          </p:cNvPr>
          <p:cNvSpPr txBox="1"/>
          <p:nvPr/>
        </p:nvSpPr>
        <p:spPr>
          <a:xfrm>
            <a:off x="3038179" y="-2709683"/>
            <a:ext cx="2725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effectLst/>
                <a:latin typeface=".SF NS"/>
              </a:rPr>
              <a:t>4</a:t>
            </a:r>
            <a:r>
              <a:rPr lang="ko-KR" altLang="en-US">
                <a:solidFill>
                  <a:srgbClr val="000000"/>
                </a:solidFill>
                <a:effectLst/>
                <a:latin typeface=".SF NS"/>
              </a:rPr>
              <a:t>개월간 </a:t>
            </a:r>
            <a:r>
              <a:rPr lang="en-US" altLang="ko-KR">
                <a:solidFill>
                  <a:srgbClr val="000000"/>
                </a:solidFill>
                <a:effectLst/>
                <a:latin typeface=".SF NS"/>
              </a:rPr>
              <a:t>80000</a:t>
            </a:r>
            <a:r>
              <a:rPr lang="ko-KR" altLang="en-US">
                <a:solidFill>
                  <a:srgbClr val="000000"/>
                </a:solidFill>
                <a:effectLst/>
                <a:latin typeface=".SF NS"/>
              </a:rPr>
              <a:t>개</a:t>
            </a:r>
            <a:r>
              <a:rPr lang="en-US" altLang="ko-KR">
                <a:solidFill>
                  <a:srgbClr val="000000"/>
                </a:solidFill>
                <a:effectLst/>
                <a:latin typeface=".SF NS"/>
              </a:rPr>
              <a:t>.</a:t>
            </a:r>
            <a:r>
              <a:rPr lang="ko-KR" altLang="en-US">
                <a:solidFill>
                  <a:srgbClr val="000000"/>
                </a:solidFill>
                <a:effectLst/>
                <a:latin typeface=".SF NS"/>
              </a:rPr>
              <a:t> </a:t>
            </a:r>
            <a:endParaRPr lang="en-US" altLang="ko-KR">
              <a:solidFill>
                <a:srgbClr val="000000"/>
              </a:solidFill>
              <a:effectLst/>
              <a:latin typeface=".SF NS"/>
            </a:endParaRPr>
          </a:p>
          <a:p>
            <a:r>
              <a:rPr lang="en-US" altLang="ko-KR">
                <a:solidFill>
                  <a:srgbClr val="000000"/>
                </a:solidFill>
                <a:effectLst/>
                <a:latin typeface=".SF NS"/>
              </a:rPr>
              <a:t>80000 / (30*4)</a:t>
            </a:r>
            <a:r>
              <a:rPr lang="ko-KR" altLang="en-US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altLang="ko-KR">
                <a:solidFill>
                  <a:srgbClr val="000000"/>
                </a:solidFill>
                <a:effectLst/>
                <a:latin typeface=".SF NS"/>
              </a:rPr>
              <a:t>=</a:t>
            </a:r>
            <a:r>
              <a:rPr lang="ko-KR" altLang="en-US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altLang="ko-KR">
                <a:solidFill>
                  <a:srgbClr val="000000"/>
                </a:solidFill>
                <a:effectLst/>
                <a:latin typeface=".SF NS"/>
              </a:rPr>
              <a:t>666.666..</a:t>
            </a:r>
          </a:p>
          <a:p>
            <a:r>
              <a:rPr lang="ko-KR" altLang="en-US">
                <a:solidFill>
                  <a:srgbClr val="000000"/>
                </a:solidFill>
                <a:latin typeface=".SF NS"/>
              </a:rPr>
              <a:t>일평균 </a:t>
            </a:r>
            <a:r>
              <a:rPr lang="en-US" altLang="ko-KR">
                <a:solidFill>
                  <a:srgbClr val="000000"/>
                </a:solidFill>
                <a:latin typeface=".SF NS"/>
              </a:rPr>
              <a:t>666</a:t>
            </a:r>
            <a:r>
              <a:rPr lang="ko-KR" altLang="en-US">
                <a:solidFill>
                  <a:srgbClr val="000000"/>
                </a:solidFill>
                <a:latin typeface=".SF NS"/>
              </a:rPr>
              <a:t>개 게시물 </a:t>
            </a:r>
            <a:r>
              <a:rPr lang="en-US" altLang="ko-KR">
                <a:solidFill>
                  <a:srgbClr val="000000"/>
                </a:solidFill>
                <a:effectLst/>
                <a:latin typeface=".SF NS"/>
              </a:rPr>
              <a:t> </a:t>
            </a:r>
          </a:p>
          <a:p>
            <a:endParaRPr kumimoji="1" lang="ko-KR" altLang="en-US"/>
          </a:p>
        </p:txBody>
      </p:sp>
      <p:pic>
        <p:nvPicPr>
          <p:cNvPr id="55" name="그림 54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EEE668DC-9BE5-7803-80FC-E30175848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2600" y="-1913551"/>
            <a:ext cx="4089400" cy="1536700"/>
          </a:xfrm>
          <a:prstGeom prst="rect">
            <a:avLst/>
          </a:prstGeom>
        </p:spPr>
      </p:pic>
      <p:pic>
        <p:nvPicPr>
          <p:cNvPr id="16" name="그림 15" descr="일산 체리쉬 수제 레터링 케이크 후기🍰 (feat 내 도안인데,,) : 네이버 블로그">
            <a:extLst>
              <a:ext uri="{FF2B5EF4-FFF2-40B4-BE49-F238E27FC236}">
                <a16:creationId xmlns:a16="http://schemas.microsoft.com/office/drawing/2014/main" id="{7A5F135F-9532-AD26-AE16-AAB99AC3CD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7" b="26266"/>
          <a:stretch/>
        </p:blipFill>
        <p:spPr bwMode="auto">
          <a:xfrm>
            <a:off x="624907" y="1621366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CAE9E41-3C24-1B38-C39E-20F241E7AE7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t="16950" r="11107"/>
          <a:stretch/>
        </p:blipFill>
        <p:spPr bwMode="auto">
          <a:xfrm>
            <a:off x="2131074" y="320801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사진 설명이 없습니다.">
            <a:extLst>
              <a:ext uri="{FF2B5EF4-FFF2-40B4-BE49-F238E27FC236}">
                <a16:creationId xmlns:a16="http://schemas.microsoft.com/office/drawing/2014/main" id="{9CD9D603-9D0F-A122-7FCF-DDB2B0B55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t="12475" r="15478" b="21022"/>
          <a:stretch/>
        </p:blipFill>
        <p:spPr bwMode="auto">
          <a:xfrm>
            <a:off x="686379" y="321466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골프 좋아하시는 부모님을 위한 감동의 어버이날 케이크 ⛳️🏌️🏌️‍♀️ : 네이버 블로그">
            <a:extLst>
              <a:ext uri="{FF2B5EF4-FFF2-40B4-BE49-F238E27FC236}">
                <a16:creationId xmlns:a16="http://schemas.microsoft.com/office/drawing/2014/main" id="{97C7C36D-5194-7231-978A-AB96DB9CE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15781"/>
          <a:stretch/>
        </p:blipFill>
        <p:spPr bwMode="auto">
          <a:xfrm>
            <a:off x="696304" y="476155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골프케이크 골프장케이크 레터링케이크 주문제작케이크 | 아이디어스">
            <a:extLst>
              <a:ext uri="{FF2B5EF4-FFF2-40B4-BE49-F238E27FC236}">
                <a16:creationId xmlns:a16="http://schemas.microsoft.com/office/drawing/2014/main" id="{96BB7A17-78CC-0FAB-F924-659173A27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9319" r="12333" b="6808"/>
          <a:stretch/>
        </p:blipFill>
        <p:spPr bwMode="auto">
          <a:xfrm>
            <a:off x="2131073" y="475412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잠실 레터링케이크 :: 케키하우스 골프케이크 주문케이크 후기 : 네이버 블로그">
            <a:extLst>
              <a:ext uri="{FF2B5EF4-FFF2-40B4-BE49-F238E27FC236}">
                <a16:creationId xmlns:a16="http://schemas.microsoft.com/office/drawing/2014/main" id="{318DE220-FDB0-F57D-38E6-B904AD8A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8" t="6798" r="6857" b="14980"/>
          <a:stretch/>
        </p:blipFill>
        <p:spPr bwMode="auto">
          <a:xfrm>
            <a:off x="2131074" y="168054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bject 76">
            <a:extLst>
              <a:ext uri="{FF2B5EF4-FFF2-40B4-BE49-F238E27FC236}">
                <a16:creationId xmlns:a16="http://schemas.microsoft.com/office/drawing/2014/main" id="{AF99230A-9C4B-A897-6B8B-A6D299D77D5E}"/>
              </a:ext>
            </a:extLst>
          </p:cNvPr>
          <p:cNvSpPr txBox="1"/>
          <p:nvPr/>
        </p:nvSpPr>
        <p:spPr>
          <a:xfrm>
            <a:off x="3648784" y="2108161"/>
            <a:ext cx="227770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>
                <a:solidFill>
                  <a:srgbClr val="40414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매장 뿐 아니라 </a:t>
            </a:r>
            <a:endParaRPr lang="en-US" altLang="ko-KR" sz="1600" dirty="0">
              <a:solidFill>
                <a:srgbClr val="40414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ko-KR" altLang="en-US" sz="1600" dirty="0">
                <a:solidFill>
                  <a:srgbClr val="40414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소비자도 디자인에 참여</a:t>
            </a:r>
            <a:endParaRPr lang="en-US" altLang="ko-KR" sz="1600" dirty="0">
              <a:solidFill>
                <a:srgbClr val="40414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2" name="Object 76">
            <a:extLst>
              <a:ext uri="{FF2B5EF4-FFF2-40B4-BE49-F238E27FC236}">
                <a16:creationId xmlns:a16="http://schemas.microsoft.com/office/drawing/2014/main" id="{D8F72A89-411E-87B9-EA3A-6967DF644B74}"/>
              </a:ext>
            </a:extLst>
          </p:cNvPr>
          <p:cNvSpPr txBox="1"/>
          <p:nvPr/>
        </p:nvSpPr>
        <p:spPr>
          <a:xfrm>
            <a:off x="3674158" y="3660069"/>
            <a:ext cx="204205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>
                <a:solidFill>
                  <a:srgbClr val="40414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시기에 따라 특정 </a:t>
            </a:r>
            <a:endParaRPr lang="en-US" altLang="ko-KR" sz="1600">
              <a:solidFill>
                <a:srgbClr val="40414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ko-KR" altLang="en-US" sz="1600">
                <a:solidFill>
                  <a:srgbClr val="40414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디자인이 유행</a:t>
            </a:r>
          </a:p>
        </p:txBody>
      </p:sp>
      <p:sp>
        <p:nvSpPr>
          <p:cNvPr id="17" name="Object 76">
            <a:extLst>
              <a:ext uri="{FF2B5EF4-FFF2-40B4-BE49-F238E27FC236}">
                <a16:creationId xmlns:a16="http://schemas.microsoft.com/office/drawing/2014/main" id="{B7628097-81E1-691F-C5AE-5B934D64BE71}"/>
              </a:ext>
            </a:extLst>
          </p:cNvPr>
          <p:cNvSpPr txBox="1"/>
          <p:nvPr/>
        </p:nvSpPr>
        <p:spPr>
          <a:xfrm>
            <a:off x="3674158" y="5149071"/>
            <a:ext cx="227510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>
                <a:solidFill>
                  <a:srgbClr val="40414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같은 컨셉의 디자인이라도</a:t>
            </a:r>
            <a:endParaRPr lang="en-US" altLang="ko-KR" sz="1600">
              <a:solidFill>
                <a:srgbClr val="40414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ko-KR" altLang="en-US" sz="1600">
                <a:solidFill>
                  <a:srgbClr val="40414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여러 디자인 존재</a:t>
            </a:r>
            <a:endParaRPr lang="en-US" altLang="ko-KR" sz="1600">
              <a:solidFill>
                <a:srgbClr val="40414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80CF49-24E6-AC91-DDEA-7B0BE4A531FF}"/>
              </a:ext>
            </a:extLst>
          </p:cNvPr>
          <p:cNvGrpSpPr/>
          <p:nvPr/>
        </p:nvGrpSpPr>
        <p:grpSpPr>
          <a:xfrm>
            <a:off x="6636165" y="2753064"/>
            <a:ext cx="5048044" cy="2301439"/>
            <a:chOff x="6729206" y="3895212"/>
            <a:chExt cx="5048044" cy="230143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1AB1E06-1C51-1D9D-EB14-44E4281B76E5}"/>
                </a:ext>
              </a:extLst>
            </p:cNvPr>
            <p:cNvGrpSpPr/>
            <p:nvPr/>
          </p:nvGrpSpPr>
          <p:grpSpPr>
            <a:xfrm>
              <a:off x="6739977" y="4581743"/>
              <a:ext cx="5037273" cy="1614908"/>
              <a:chOff x="6612652" y="4801665"/>
              <a:chExt cx="5037273" cy="1614908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09B0428-9FB6-DB4C-61A9-668C3C031692}"/>
                  </a:ext>
                </a:extLst>
              </p:cNvPr>
              <p:cNvGrpSpPr/>
              <p:nvPr/>
            </p:nvGrpSpPr>
            <p:grpSpPr>
              <a:xfrm>
                <a:off x="6612652" y="4801665"/>
                <a:ext cx="1429944" cy="816892"/>
                <a:chOff x="6822042" y="4358301"/>
                <a:chExt cx="1429944" cy="816892"/>
              </a:xfrm>
            </p:grpSpPr>
            <p:pic>
              <p:nvPicPr>
                <p:cNvPr id="2064" name="Picture 16" descr="파리바게뜨 소개 | 파리바게뜨">
                  <a:extLst>
                    <a:ext uri="{FF2B5EF4-FFF2-40B4-BE49-F238E27FC236}">
                      <a16:creationId xmlns:a16="http://schemas.microsoft.com/office/drawing/2014/main" id="{14BABD6C-C954-515A-CC18-279F2D4CA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2042" y="4358301"/>
                  <a:ext cx="736923" cy="7369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98" name="Picture 2" descr="투썸플레이스">
                  <a:extLst>
                    <a:ext uri="{FF2B5EF4-FFF2-40B4-BE49-F238E27FC236}">
                      <a16:creationId xmlns:a16="http://schemas.microsoft.com/office/drawing/2014/main" id="{5288C5C6-DF53-BC8E-BD56-B5F03FBE94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98113" y="4467422"/>
                  <a:ext cx="707771" cy="7077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0" name="Picture 4" descr="뚜레쥬르 | Seoul">
                  <a:extLst>
                    <a:ext uri="{FF2B5EF4-FFF2-40B4-BE49-F238E27FC236}">
                      <a16:creationId xmlns:a16="http://schemas.microsoft.com/office/drawing/2014/main" id="{95FF8577-D3D9-85C1-1E8D-6D6D65BD77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6134" y="4375920"/>
                  <a:ext cx="715852" cy="7064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E27C89-1D93-EC75-56DD-F750B181528F}"/>
                  </a:ext>
                </a:extLst>
              </p:cNvPr>
              <p:cNvSpPr txBox="1"/>
              <p:nvPr/>
            </p:nvSpPr>
            <p:spPr>
              <a:xfrm>
                <a:off x="8057346" y="4920398"/>
                <a:ext cx="144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err="1">
                    <a:solidFill>
                      <a:srgbClr val="4041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커스텀케이크</a:t>
                </a:r>
                <a:r>
                  <a:rPr kumimoji="1" lang="ko-KR" altLang="en-US">
                    <a:solidFill>
                      <a:srgbClr val="4041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kumimoji="1" lang="en-US" altLang="ko-KR">
                  <a:solidFill>
                    <a:srgbClr val="40414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/>
                <a:r>
                  <a:rPr kumimoji="1" lang="ko-KR" altLang="en-US">
                    <a:solidFill>
                      <a:srgbClr val="4041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제공 매장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0566E7-AF88-0398-2681-77FB6E0510B7}"/>
                  </a:ext>
                </a:extLst>
              </p:cNvPr>
              <p:cNvSpPr txBox="1"/>
              <p:nvPr/>
            </p:nvSpPr>
            <p:spPr>
              <a:xfrm>
                <a:off x="9764793" y="5107620"/>
                <a:ext cx="18851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rgbClr val="4041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프랜차이즈보다</a:t>
                </a:r>
                <a:endParaRPr kumimoji="1" lang="en-US" altLang="ko-KR" dirty="0">
                  <a:solidFill>
                    <a:srgbClr val="40414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/>
                <a:r>
                  <a:rPr kumimoji="1" lang="en-US" altLang="ko-KR" b="1" dirty="0">
                    <a:solidFill>
                      <a:srgbClr val="F9567E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14.09</a:t>
                </a:r>
                <a:r>
                  <a:rPr kumimoji="1" lang="ko-KR" altLang="en-US" b="1" dirty="0">
                    <a:solidFill>
                      <a:srgbClr val="F9567E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배</a:t>
                </a:r>
                <a:endParaRPr kumimoji="1" lang="en-US" altLang="ko-KR" b="1" dirty="0">
                  <a:solidFill>
                    <a:srgbClr val="F9567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/>
                <a:r>
                  <a:rPr kumimoji="1" lang="ko-KR" altLang="en-US" dirty="0">
                    <a:solidFill>
                      <a:srgbClr val="4041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많은 디자인 제공</a:t>
                </a:r>
                <a:endParaRPr kumimoji="1" lang="en-US" altLang="ko-KR" dirty="0">
                  <a:solidFill>
                    <a:srgbClr val="40414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ADE3FA-7A24-B069-2285-2BB1AC293F7F}"/>
                  </a:ext>
                </a:extLst>
              </p:cNvPr>
              <p:cNvSpPr txBox="1"/>
              <p:nvPr/>
            </p:nvSpPr>
            <p:spPr>
              <a:xfrm>
                <a:off x="6725728" y="5770242"/>
                <a:ext cx="11688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>
                    <a:solidFill>
                      <a:srgbClr val="4041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평균 </a:t>
                </a:r>
                <a:r>
                  <a:rPr kumimoji="1" lang="en-US" altLang="ko-KR">
                    <a:solidFill>
                      <a:srgbClr val="4041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75</a:t>
                </a:r>
                <a:r>
                  <a:rPr kumimoji="1" lang="ko-KR" altLang="en-US">
                    <a:solidFill>
                      <a:srgbClr val="4041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</a:t>
                </a:r>
                <a:endParaRPr kumimoji="1" lang="en-US" altLang="ko-KR">
                  <a:solidFill>
                    <a:srgbClr val="40414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/>
                <a:endParaRPr kumimoji="1" lang="en-US" altLang="ko-KR">
                  <a:solidFill>
                    <a:srgbClr val="40414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9F6458-9933-DFC9-EAB5-66FE45322FA8}"/>
                  </a:ext>
                </a:extLst>
              </p:cNvPr>
              <p:cNvSpPr txBox="1"/>
              <p:nvPr/>
            </p:nvSpPr>
            <p:spPr>
              <a:xfrm>
                <a:off x="8065135" y="5771653"/>
                <a:ext cx="1405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>
                    <a:solidFill>
                      <a:srgbClr val="4041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평균 </a:t>
                </a:r>
                <a:r>
                  <a:rPr kumimoji="1" lang="en-US" altLang="ko-KR">
                    <a:solidFill>
                      <a:srgbClr val="4041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1,057</a:t>
                </a:r>
                <a:r>
                  <a:rPr kumimoji="1" lang="ko-KR" altLang="en-US">
                    <a:solidFill>
                      <a:srgbClr val="4041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 </a:t>
                </a:r>
              </a:p>
            </p:txBody>
          </p:sp>
          <p:sp>
            <p:nvSpPr>
              <p:cNvPr id="37" name="아래쪽 화살표[D] 36">
                <a:extLst>
                  <a:ext uri="{FF2B5EF4-FFF2-40B4-BE49-F238E27FC236}">
                    <a16:creationId xmlns:a16="http://schemas.microsoft.com/office/drawing/2014/main" id="{C86D2E9C-C55D-C6B9-643E-FF6B0089D56A}"/>
                  </a:ext>
                </a:extLst>
              </p:cNvPr>
              <p:cNvSpPr/>
              <p:nvPr/>
            </p:nvSpPr>
            <p:spPr>
              <a:xfrm rot="16200000">
                <a:off x="9441377" y="5338949"/>
                <a:ext cx="373121" cy="443815"/>
              </a:xfrm>
              <a:prstGeom prst="downArrow">
                <a:avLst/>
              </a:prstGeom>
              <a:solidFill>
                <a:srgbClr val="40404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>
                  <a:solidFill>
                    <a:srgbClr val="F8567F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511BB17-A1B1-AFD1-82AF-DB7B635A147F}"/>
                </a:ext>
              </a:extLst>
            </p:cNvPr>
            <p:cNvGrpSpPr/>
            <p:nvPr/>
          </p:nvGrpSpPr>
          <p:grpSpPr>
            <a:xfrm>
              <a:off x="6729206" y="3895212"/>
              <a:ext cx="4843761" cy="457785"/>
              <a:chOff x="6760134" y="1314153"/>
              <a:chExt cx="4843761" cy="45778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56FDF35-F493-815D-246D-05E5CF5D31FB}"/>
                  </a:ext>
                </a:extLst>
              </p:cNvPr>
              <p:cNvSpPr/>
              <p:nvPr/>
            </p:nvSpPr>
            <p:spPr>
              <a:xfrm>
                <a:off x="6760134" y="1314153"/>
                <a:ext cx="4843761" cy="457785"/>
              </a:xfrm>
              <a:prstGeom prst="rect">
                <a:avLst/>
              </a:prstGeom>
              <a:solidFill>
                <a:srgbClr val="FF94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35245B-8A2A-E55F-AE08-60C69C1E50C3}"/>
                  </a:ext>
                </a:extLst>
              </p:cNvPr>
              <p:cNvSpPr txBox="1"/>
              <p:nvPr/>
            </p:nvSpPr>
            <p:spPr>
              <a:xfrm>
                <a:off x="7497677" y="1358379"/>
                <a:ext cx="336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>
                    <a:solidFill>
                      <a:schemeClr val="bg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프랜차이즈와의 제공 케이크 수 비교</a:t>
                </a:r>
              </a:p>
            </p:txBody>
          </p:sp>
        </p:grp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E296D8A-66F2-2DC4-BCB7-200D99AB1B0A}"/>
              </a:ext>
            </a:extLst>
          </p:cNvPr>
          <p:cNvCxnSpPr>
            <a:cxnSpLocks/>
          </p:cNvCxnSpPr>
          <p:nvPr/>
        </p:nvCxnSpPr>
        <p:spPr>
          <a:xfrm>
            <a:off x="6174923" y="1689345"/>
            <a:ext cx="0" cy="4428879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bject 26">
            <a:extLst>
              <a:ext uri="{FF2B5EF4-FFF2-40B4-BE49-F238E27FC236}">
                <a16:creationId xmlns:a16="http://schemas.microsoft.com/office/drawing/2014/main" id="{A02FBFE3-0A23-5689-A572-BAE31E55AED4}"/>
              </a:ext>
            </a:extLst>
          </p:cNvPr>
          <p:cNvSpPr txBox="1"/>
          <p:nvPr/>
        </p:nvSpPr>
        <p:spPr>
          <a:xfrm>
            <a:off x="458794" y="478638"/>
            <a:ext cx="620847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3200" b="1" kern="0" dirty="0" err="1">
                <a:solidFill>
                  <a:srgbClr val="40404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커스텀케이크</a:t>
            </a:r>
            <a:r>
              <a:rPr lang="ko-KR" altLang="en-US" sz="3200" b="1" kern="0" dirty="0">
                <a:solidFill>
                  <a:srgbClr val="40404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디자인의 다양성</a:t>
            </a:r>
            <a:endParaRPr lang="en-US" sz="3200" b="1" dirty="0">
              <a:solidFill>
                <a:srgbClr val="F8567D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8CFBC6-07F9-2354-0E7A-802509EE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2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9DEC01-98F4-CDA9-736E-2055F0B80EC7}"/>
              </a:ext>
            </a:extLst>
          </p:cNvPr>
          <p:cNvSpPr/>
          <p:nvPr/>
        </p:nvSpPr>
        <p:spPr>
          <a:xfrm>
            <a:off x="6812699" y="1376514"/>
            <a:ext cx="155880" cy="286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8CFA3C6-6580-4968-117F-22FC2E81CD2D}"/>
              </a:ext>
            </a:extLst>
          </p:cNvPr>
          <p:cNvSpPr/>
          <p:nvPr/>
        </p:nvSpPr>
        <p:spPr>
          <a:xfrm>
            <a:off x="5224853" y="1314772"/>
            <a:ext cx="155880" cy="286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pic>
        <p:nvPicPr>
          <p:cNvPr id="35" name="그림 34" descr="텍스트, 명함, 폰트, 스크린샷이(가) 표시된 사진&#10;&#10;자동 생성된 설명">
            <a:extLst>
              <a:ext uri="{FF2B5EF4-FFF2-40B4-BE49-F238E27FC236}">
                <a16:creationId xmlns:a16="http://schemas.microsoft.com/office/drawing/2014/main" id="{53ECD818-C76E-20CC-44B0-5EBF8CB94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" y="-1574470"/>
            <a:ext cx="3496733" cy="1413933"/>
          </a:xfrm>
          <a:prstGeom prst="rect">
            <a:avLst/>
          </a:prstGeom>
        </p:spPr>
      </p:pic>
      <p:pic>
        <p:nvPicPr>
          <p:cNvPr id="36" name="그림 3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4B27328-C917-07FC-A802-673100E36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-1541236"/>
            <a:ext cx="6359674" cy="125934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76332ED-3261-0E17-6DED-E70F79723C57}"/>
              </a:ext>
            </a:extLst>
          </p:cNvPr>
          <p:cNvGrpSpPr/>
          <p:nvPr/>
        </p:nvGrpSpPr>
        <p:grpSpPr>
          <a:xfrm>
            <a:off x="563189" y="556111"/>
            <a:ext cx="11065622" cy="5745779"/>
            <a:chOff x="516675" y="834165"/>
            <a:chExt cx="16598433" cy="86186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DDDBC19-EC7B-BBBC-67BC-5C443EEBF18E}"/>
                </a:ext>
              </a:extLst>
            </p:cNvPr>
            <p:cNvSpPr/>
            <p:nvPr/>
          </p:nvSpPr>
          <p:spPr>
            <a:xfrm>
              <a:off x="516675" y="834165"/>
              <a:ext cx="16598433" cy="8618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91507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1DDDD28-AF3D-EF5C-4975-AC595C00988A}"/>
                </a:ext>
              </a:extLst>
            </p:cNvPr>
            <p:cNvSpPr/>
            <p:nvPr/>
          </p:nvSpPr>
          <p:spPr>
            <a:xfrm>
              <a:off x="1585808" y="3120165"/>
              <a:ext cx="6394699" cy="1143000"/>
            </a:xfrm>
            <a:prstGeom prst="rect">
              <a:avLst/>
            </a:prstGeom>
            <a:solidFill>
              <a:srgbClr val="FFC1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문제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1EE016E-077F-E10E-7733-BEE8EA2194CA}"/>
                </a:ext>
              </a:extLst>
            </p:cNvPr>
            <p:cNvSpPr/>
            <p:nvPr/>
          </p:nvSpPr>
          <p:spPr>
            <a:xfrm>
              <a:off x="9869214" y="3120165"/>
              <a:ext cx="6374728" cy="1143000"/>
            </a:xfrm>
            <a:prstGeom prst="rect">
              <a:avLst/>
            </a:prstGeom>
            <a:solidFill>
              <a:srgbClr val="FF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해결 방안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CFEFE55-2B51-76FE-37C4-8178073D81B5}"/>
                </a:ext>
              </a:extLst>
            </p:cNvPr>
            <p:cNvSpPr/>
            <p:nvPr/>
          </p:nvSpPr>
          <p:spPr>
            <a:xfrm>
              <a:off x="1605777" y="4532455"/>
              <a:ext cx="6394699" cy="1143000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67" b="1" dirty="0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검색을 통해 원하는 디자인을 찾기 어려움</a:t>
              </a:r>
              <a:endParaRPr lang="en-US" altLang="ko-KR" sz="1867" b="1" dirty="0">
                <a:solidFill>
                  <a:srgbClr val="4040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0BBABD8-9C05-D835-B244-AF327A816758}"/>
                </a:ext>
              </a:extLst>
            </p:cNvPr>
            <p:cNvSpPr/>
            <p:nvPr/>
          </p:nvSpPr>
          <p:spPr>
            <a:xfrm>
              <a:off x="9889183" y="4532455"/>
              <a:ext cx="6374728" cy="1143000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67" b="1" dirty="0">
                  <a:solidFill>
                    <a:srgbClr val="F8567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확장된 검색</a:t>
              </a:r>
              <a:r>
                <a:rPr lang="ko-KR" altLang="en-US" sz="1867" b="1" dirty="0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을 통한 </a:t>
              </a:r>
              <a:r>
                <a:rPr lang="ko-KR" altLang="en-US" sz="1867" b="1" dirty="0">
                  <a:solidFill>
                    <a:srgbClr val="4041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디자인 탐색 도움</a:t>
              </a:r>
              <a:endParaRPr kumimoji="1" lang="ko-KR" altLang="en-US" sz="1867" b="1" dirty="0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1A9323-56F5-AFB7-F309-8B7049E47307}"/>
                </a:ext>
              </a:extLst>
            </p:cNvPr>
            <p:cNvSpPr/>
            <p:nvPr/>
          </p:nvSpPr>
          <p:spPr>
            <a:xfrm>
              <a:off x="1625746" y="5944745"/>
              <a:ext cx="6394699" cy="1143000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다양한 디자인에 대한 정보 부족</a:t>
              </a:r>
              <a:endParaRPr lang="en-US" altLang="ko-KR" sz="1867" b="1">
                <a:solidFill>
                  <a:srgbClr val="4040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9063683-E74A-8E22-9AEF-9CDE69625FFC}"/>
                </a:ext>
              </a:extLst>
            </p:cNvPr>
            <p:cNvSpPr/>
            <p:nvPr/>
          </p:nvSpPr>
          <p:spPr>
            <a:xfrm>
              <a:off x="9909152" y="5944745"/>
              <a:ext cx="6374728" cy="1143000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67" b="1" dirty="0" err="1">
                  <a:solidFill>
                    <a:srgbClr val="F8567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큐레이션</a:t>
              </a:r>
              <a:r>
                <a:rPr lang="ko-KR" altLang="en-US" sz="1867" b="1" dirty="0" err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을</a:t>
              </a:r>
              <a:r>
                <a:rPr lang="ko-KR" altLang="en-US" sz="1867" b="1" dirty="0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통한 디자인 정보 제공</a:t>
              </a:r>
              <a:endParaRPr kumimoji="1" lang="ko-KR" altLang="en-US" sz="1867" b="1" dirty="0">
                <a:solidFill>
                  <a:srgbClr val="F9567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D504AD6-0A8B-8383-E4FB-144A3CDC6B50}"/>
                </a:ext>
              </a:extLst>
            </p:cNvPr>
            <p:cNvSpPr/>
            <p:nvPr/>
          </p:nvSpPr>
          <p:spPr>
            <a:xfrm>
              <a:off x="1645715" y="7357035"/>
              <a:ext cx="6394699" cy="1143000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원하는 디자인이 가능한</a:t>
              </a:r>
              <a:endParaRPr lang="en-US" altLang="ko-KR" sz="1867" b="1">
                <a:solidFill>
                  <a:srgbClr val="4040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  <a:p>
              <a:pPr algn="ctr"/>
              <a:r>
                <a:rPr lang="ko-KR" altLang="en-US" sz="1867" b="1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주변 매장 탐색의 어려움</a:t>
              </a:r>
              <a:endParaRPr lang="en-US" altLang="ko-KR" sz="1867" b="1">
                <a:solidFill>
                  <a:srgbClr val="4040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2E263E8-A825-87DF-2DB9-13B2E0E31E42}"/>
                </a:ext>
              </a:extLst>
            </p:cNvPr>
            <p:cNvSpPr/>
            <p:nvPr/>
          </p:nvSpPr>
          <p:spPr>
            <a:xfrm>
              <a:off x="9929121" y="7357035"/>
              <a:ext cx="6374728" cy="1143000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867" b="1" dirty="0">
                  <a:solidFill>
                    <a:srgbClr val="F8567D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반경</a:t>
              </a:r>
              <a:r>
                <a:rPr kumimoji="1" lang="ko-KR" altLang="en-US" sz="1867" b="1" dirty="0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내 </a:t>
              </a:r>
              <a:r>
                <a:rPr kumimoji="1" lang="ko-KR" altLang="en-US" sz="1867" b="1" dirty="0">
                  <a:solidFill>
                    <a:srgbClr val="F8567D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이미지 검색</a:t>
              </a:r>
              <a:r>
                <a:rPr kumimoji="1" lang="ko-KR" altLang="en-US" sz="1867" b="1" dirty="0">
                  <a:solidFill>
                    <a:srgbClr val="40404F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기반 </a:t>
              </a:r>
              <a:r>
                <a:rPr kumimoji="1" lang="ko-KR" altLang="en-US" sz="1867" b="1" dirty="0">
                  <a:solidFill>
                    <a:srgbClr val="F8567D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매장 탐색</a:t>
              </a:r>
            </a:p>
          </p:txBody>
        </p:sp>
        <p:sp>
          <p:nvSpPr>
            <p:cNvPr id="55" name="Object 3">
              <a:extLst>
                <a:ext uri="{FF2B5EF4-FFF2-40B4-BE49-F238E27FC236}">
                  <a16:creationId xmlns:a16="http://schemas.microsoft.com/office/drawing/2014/main" id="{7AE0C1CB-4480-E5BF-0644-A8E74BDD0E08}"/>
                </a:ext>
              </a:extLst>
            </p:cNvPr>
            <p:cNvSpPr txBox="1"/>
            <p:nvPr/>
          </p:nvSpPr>
          <p:spPr>
            <a:xfrm>
              <a:off x="5714589" y="1840982"/>
              <a:ext cx="6202604" cy="8771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40404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문제 및 해결 방안</a:t>
              </a:r>
              <a:endParaRPr lang="en-US" altLang="ko-KR" sz="3200" b="1" dirty="0">
                <a:solidFill>
                  <a:srgbClr val="4040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55E85C6A-948F-62C1-A310-0227982DC742}"/>
              </a:ext>
            </a:extLst>
          </p:cNvPr>
          <p:cNvSpPr/>
          <p:nvPr/>
        </p:nvSpPr>
        <p:spPr>
          <a:xfrm rot="16200000">
            <a:off x="5867221" y="3553362"/>
            <a:ext cx="689051" cy="819603"/>
          </a:xfrm>
          <a:prstGeom prst="downArrow">
            <a:avLst/>
          </a:prstGeom>
          <a:solidFill>
            <a:srgbClr val="4040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>
              <a:solidFill>
                <a:srgbClr val="F8567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846CCB-2597-2169-4205-8AD1B9FD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1DE97-C350-98C3-66A2-7892F0D1F798}"/>
              </a:ext>
            </a:extLst>
          </p:cNvPr>
          <p:cNvSpPr txBox="1"/>
          <p:nvPr/>
        </p:nvSpPr>
        <p:spPr>
          <a:xfrm>
            <a:off x="4368603" y="848794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041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커스텀 케이크 탐색 </a:t>
            </a:r>
            <a:r>
              <a:rPr kumimoji="1" lang="ko-KR" altLang="en-US" dirty="0" err="1">
                <a:solidFill>
                  <a:srgbClr val="4041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과정시</a:t>
            </a:r>
            <a:r>
              <a:rPr kumimoji="1" lang="ko-KR" altLang="en-US" dirty="0">
                <a:solidFill>
                  <a:srgbClr val="4041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발생하는 </a:t>
            </a:r>
          </a:p>
        </p:txBody>
      </p:sp>
    </p:spTree>
    <p:extLst>
      <p:ext uri="{BB962C8B-B14F-4D97-AF65-F5344CB8AC3E}">
        <p14:creationId xmlns:p14="http://schemas.microsoft.com/office/powerpoint/2010/main" val="93807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7A59BB-9366-D216-05D5-CF3A5FAB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7D60F8AC-BDA5-7EC2-5096-A8464184554F}"/>
              </a:ext>
            </a:extLst>
          </p:cNvPr>
          <p:cNvSpPr txBox="1"/>
          <p:nvPr/>
        </p:nvSpPr>
        <p:spPr>
          <a:xfrm>
            <a:off x="458794" y="478638"/>
            <a:ext cx="955445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3200" b="1" kern="0" dirty="0">
                <a:solidFill>
                  <a:srgbClr val="40404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확장된 검색을 통한 디자인 탐색</a:t>
            </a:r>
            <a:endParaRPr lang="en-US" altLang="ko-KR" sz="3200" b="1" dirty="0">
              <a:solidFill>
                <a:srgbClr val="F8567D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419D374-BBBD-1188-7176-0AAB5AD9C275}"/>
              </a:ext>
            </a:extLst>
          </p:cNvPr>
          <p:cNvGrpSpPr/>
          <p:nvPr/>
        </p:nvGrpSpPr>
        <p:grpSpPr>
          <a:xfrm>
            <a:off x="1092879" y="3129791"/>
            <a:ext cx="5732891" cy="1375576"/>
            <a:chOff x="1550504" y="3554233"/>
            <a:chExt cx="5732891" cy="13755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2308A7-EAEF-1DBF-817F-459D6C676504}"/>
                </a:ext>
              </a:extLst>
            </p:cNvPr>
            <p:cNvSpPr txBox="1"/>
            <p:nvPr/>
          </p:nvSpPr>
          <p:spPr>
            <a:xfrm>
              <a:off x="4843938" y="3946986"/>
              <a:ext cx="22878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사용자가</a:t>
              </a:r>
              <a:r>
                <a:rPr kumimoji="1"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요청한 키워드</a:t>
              </a:r>
              <a:endPara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kumimoji="1"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구찌 케이크</a:t>
              </a:r>
              <a:endPara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B4B5029-6B8B-75C5-6EFD-68D47805B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5236" y="3698339"/>
              <a:ext cx="1148702" cy="114870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D6118B-9422-38EA-54A6-B4173C933A0A}"/>
                </a:ext>
              </a:extLst>
            </p:cNvPr>
            <p:cNvSpPr txBox="1"/>
            <p:nvPr/>
          </p:nvSpPr>
          <p:spPr>
            <a:xfrm>
              <a:off x="1724190" y="3949524"/>
              <a:ext cx="18948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1"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실제 키워드</a:t>
              </a:r>
              <a:endPara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r"/>
              <a:r>
                <a:rPr kumimoji="1"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명품 브랜드 케이크</a:t>
              </a:r>
              <a:endPara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CC3ECD19-C837-FF72-9622-AA5674B5F6E1}"/>
                </a:ext>
              </a:extLst>
            </p:cNvPr>
            <p:cNvSpPr/>
            <p:nvPr/>
          </p:nvSpPr>
          <p:spPr>
            <a:xfrm>
              <a:off x="1550504" y="3554233"/>
              <a:ext cx="5732891" cy="137557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E6D9BB3-EE41-DB3B-DA2B-24B60B12AC16}"/>
              </a:ext>
            </a:extLst>
          </p:cNvPr>
          <p:cNvSpPr txBox="1"/>
          <p:nvPr/>
        </p:nvSpPr>
        <p:spPr>
          <a:xfrm>
            <a:off x="1508368" y="2428724"/>
            <a:ext cx="4901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키워드가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정확하지 않아도 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의미를 이해하여 탐색이 가능해야 한다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27" name="그림 26" descr="스크린샷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B11D1E2-3BCC-E308-CD3C-6535FC271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875" y="2767821"/>
            <a:ext cx="3394684" cy="2193864"/>
          </a:xfrm>
          <a:prstGeom prst="rect">
            <a:avLst/>
          </a:prstGeom>
        </p:spPr>
      </p:pic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15561589-9942-657F-184F-68855203334E}"/>
              </a:ext>
            </a:extLst>
          </p:cNvPr>
          <p:cNvSpPr/>
          <p:nvPr/>
        </p:nvSpPr>
        <p:spPr>
          <a:xfrm>
            <a:off x="7061025" y="3624739"/>
            <a:ext cx="959947" cy="475488"/>
          </a:xfrm>
          <a:prstGeom prst="rightArrow">
            <a:avLst/>
          </a:prstGeom>
          <a:solidFill>
            <a:srgbClr val="F956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C1AE23-F56C-D31E-142B-A58013DBB790}"/>
              </a:ext>
            </a:extLst>
          </p:cNvPr>
          <p:cNvSpPr txBox="1"/>
          <p:nvPr/>
        </p:nvSpPr>
        <p:spPr>
          <a:xfrm>
            <a:off x="7949412" y="5028957"/>
            <a:ext cx="367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텍스트와 이미지 관계를 이해하는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CLIP</a:t>
            </a:r>
            <a:endParaRPr kumimoji="1" lang="ko-Kore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80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명함, 폰트, 스크린샷이(가) 표시된 사진&#10;&#10;자동 생성된 설명">
            <a:extLst>
              <a:ext uri="{FF2B5EF4-FFF2-40B4-BE49-F238E27FC236}">
                <a16:creationId xmlns:a16="http://schemas.microsoft.com/office/drawing/2014/main" id="{08FB6921-2304-3A69-9F1D-4F891ACC1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-1851643"/>
            <a:ext cx="3496733" cy="1413933"/>
          </a:xfrm>
          <a:prstGeom prst="rect">
            <a:avLst/>
          </a:prstGeom>
        </p:spPr>
      </p:pic>
      <p:sp>
        <p:nvSpPr>
          <p:cNvPr id="9" name="Object 26">
            <a:extLst>
              <a:ext uri="{FF2B5EF4-FFF2-40B4-BE49-F238E27FC236}">
                <a16:creationId xmlns:a16="http://schemas.microsoft.com/office/drawing/2014/main" id="{24B3421E-1042-AE4E-6710-2FF17885A523}"/>
              </a:ext>
            </a:extLst>
          </p:cNvPr>
          <p:cNvSpPr txBox="1"/>
          <p:nvPr/>
        </p:nvSpPr>
        <p:spPr>
          <a:xfrm>
            <a:off x="533780" y="-550706"/>
            <a:ext cx="851911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3200" b="1" kern="0" dirty="0">
                <a:solidFill>
                  <a:srgbClr val="40404F"/>
                </a:solidFill>
                <a:latin typeface="Pretendard ExtraBold" panose="02000503000000020004" pitchFamily="2" charset="-127"/>
                <a:ea typeface="Pretendard ExtraBold"/>
                <a:cs typeface="Pretendard ExtraBold" panose="02000503000000020004" pitchFamily="2" charset="-127"/>
              </a:rPr>
              <a:t>큐레이션</a:t>
            </a:r>
            <a:endParaRPr lang="ko-KR" altLang="en-US" sz="3200" b="1" kern="0" dirty="0">
              <a:solidFill>
                <a:srgbClr val="40404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0F39C4-6722-119D-590D-CB9D11234FF0}"/>
              </a:ext>
            </a:extLst>
          </p:cNvPr>
          <p:cNvSpPr txBox="1"/>
          <p:nvPr/>
        </p:nvSpPr>
        <p:spPr>
          <a:xfrm>
            <a:off x="3733178" y="-787925"/>
            <a:ext cx="10108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10</a:t>
            </a:r>
            <a:r>
              <a:rPr kumimoji="1" lang="ko-KR" altLang="en-US" err="1"/>
              <a:t>만건</a:t>
            </a:r>
            <a:r>
              <a:rPr kumimoji="1" lang="ko-KR" altLang="en-US"/>
              <a:t> 케이크 데이터에 대해 큐레이션 주제에 맞는 키워드들을 선별해서 키워드 들을 이용하여</a:t>
            </a:r>
            <a:endParaRPr kumimoji="1" lang="en-US" altLang="ko-Kore-KR"/>
          </a:p>
          <a:p>
            <a:r>
              <a:rPr kumimoji="1" lang="ko-Kore-KR" altLang="en-US"/>
              <a:t>키워드</a:t>
            </a:r>
            <a:r>
              <a:rPr kumimoji="1" lang="ko-KR" altLang="en-US"/>
              <a:t> 검색에서 </a:t>
            </a:r>
            <a:r>
              <a:rPr kumimoji="1" lang="en-US" altLang="ko-KR"/>
              <a:t>Top-down </a:t>
            </a:r>
            <a:r>
              <a:rPr kumimoji="1" lang="ko-KR" altLang="en-US"/>
              <a:t>방식 플로우 설명하기</a:t>
            </a:r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A887D-6DA6-7B4E-5EDE-FF15097991DE}"/>
              </a:ext>
            </a:extLst>
          </p:cNvPr>
          <p:cNvSpPr txBox="1"/>
          <p:nvPr/>
        </p:nvSpPr>
        <p:spPr>
          <a:xfrm>
            <a:off x="2212461" y="7267267"/>
            <a:ext cx="5820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/>
          </a:p>
          <a:p>
            <a:r>
              <a:rPr kumimoji="1" lang="ko-KR" altLang="en-US" err="1">
                <a:solidFill>
                  <a:schemeClr val="bg1"/>
                </a:solidFill>
              </a:rPr>
              <a:t>큐레이션을</a:t>
            </a:r>
            <a:r>
              <a:rPr kumimoji="1" lang="ko-KR" altLang="en-US">
                <a:solidFill>
                  <a:schemeClr val="bg1"/>
                </a:solidFill>
              </a:rPr>
              <a:t> 위해서는 큐레이션 문구에 맞는 케이크를 </a:t>
            </a:r>
            <a:r>
              <a:rPr kumimoji="1" lang="ko-KR" altLang="en-US" err="1">
                <a:solidFill>
                  <a:schemeClr val="bg1"/>
                </a:solidFill>
              </a:rPr>
              <a:t>선정해야하는데</a:t>
            </a:r>
            <a:r>
              <a:rPr kumimoji="1" lang="en-US" altLang="ko-KR">
                <a:solidFill>
                  <a:schemeClr val="bg1"/>
                </a:solidFill>
              </a:rPr>
              <a:t>,</a:t>
            </a:r>
            <a:r>
              <a:rPr kumimoji="1" lang="ko-KR" altLang="en-US">
                <a:solidFill>
                  <a:schemeClr val="bg1"/>
                </a:solidFill>
              </a:rPr>
              <a:t> </a:t>
            </a:r>
            <a:r>
              <a:rPr kumimoji="1" lang="en-US" altLang="ko-KR">
                <a:solidFill>
                  <a:schemeClr val="bg1"/>
                </a:solidFill>
              </a:rPr>
              <a:t>10</a:t>
            </a:r>
            <a:r>
              <a:rPr kumimoji="1" lang="ko-KR" altLang="en-US" err="1">
                <a:solidFill>
                  <a:schemeClr val="bg1"/>
                </a:solidFill>
              </a:rPr>
              <a:t>만건</a:t>
            </a:r>
            <a:r>
              <a:rPr kumimoji="1" lang="ko-KR" altLang="en-US">
                <a:solidFill>
                  <a:schemeClr val="bg1"/>
                </a:solidFill>
              </a:rPr>
              <a:t> 케이크 데이터</a:t>
            </a:r>
            <a:r>
              <a:rPr kumimoji="1" lang="en-US" altLang="ko-KR">
                <a:solidFill>
                  <a:schemeClr val="bg1"/>
                </a:solidFill>
              </a:rPr>
              <a:t>.. </a:t>
            </a:r>
            <a:r>
              <a:rPr kumimoji="1" lang="ko-KR" altLang="en-US">
                <a:solidFill>
                  <a:schemeClr val="bg1"/>
                </a:solidFill>
              </a:rPr>
              <a:t>여기서 하나하나 탐색하면서 큐레이션 케이크 선정 어려움</a:t>
            </a:r>
            <a:endParaRPr kumimoji="1" lang="en-US" altLang="ko-KR">
              <a:solidFill>
                <a:schemeClr val="bg1"/>
              </a:solidFill>
            </a:endParaRPr>
          </a:p>
          <a:p>
            <a:endParaRPr kumimoji="1" lang="en-US" altLang="ko-KR"/>
          </a:p>
          <a:p>
            <a:r>
              <a:rPr kumimoji="1" lang="ko-KR" altLang="en-US">
                <a:solidFill>
                  <a:schemeClr val="bg1"/>
                </a:solidFill>
              </a:rPr>
              <a:t>예나 선정이 </a:t>
            </a:r>
            <a:r>
              <a:rPr kumimoji="1" lang="ko-KR" altLang="en-US" err="1">
                <a:solidFill>
                  <a:schemeClr val="bg1"/>
                </a:solidFill>
              </a:rPr>
              <a:t>딸이에요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endParaRPr kumimoji="1" lang="ko-KR" alt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447CEAA-7D9E-0CD1-11F8-8A86F0B6EEEF}"/>
              </a:ext>
            </a:extLst>
          </p:cNvPr>
          <p:cNvSpPr txBox="1"/>
          <p:nvPr/>
        </p:nvSpPr>
        <p:spPr>
          <a:xfrm>
            <a:off x="12453617" y="-616834"/>
            <a:ext cx="9326436" cy="3549370"/>
          </a:xfrm>
          <a:prstGeom prst="rect">
            <a:avLst/>
          </a:prstGeom>
          <a:noFill/>
        </p:spPr>
        <p:txBody>
          <a:bodyPr wrap="square" lIns="60960" tIns="30480" rIns="60960" bIns="30480" rtlCol="0" anchor="t">
            <a:spAutoFit/>
          </a:bodyPr>
          <a:lstStyle/>
          <a:p>
            <a:pPr algn="ctr"/>
            <a:endParaRPr lang="en-US" altLang="ko-KR" sz="2133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133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여러 상황에 다양한 케이크 디자인이 있지만</a:t>
            </a:r>
            <a:r>
              <a:rPr lang="en-US" altLang="ko-KR" sz="2133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2133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lang="en-US" altLang="ko-KR" sz="2133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342900" indent="-342900" algn="ctr">
              <a:buFont typeface="Symbol" pitchFamily="2" charset="2"/>
              <a:buChar char="Þ"/>
            </a:pPr>
            <a:r>
              <a:rPr lang="ko-KR" altLang="en-US" sz="2133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상황</a:t>
            </a:r>
            <a:r>
              <a:rPr lang="en-US" altLang="ko-KR" sz="2133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ko-KR" altLang="en-US" sz="2133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대상에 맞는 케이크가 어떤 케이크들이 있는 지 모르고</a:t>
            </a:r>
            <a:r>
              <a:rPr lang="en-US" altLang="ko-KR" sz="2133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2133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상황</a:t>
            </a:r>
            <a:r>
              <a:rPr lang="en-US" altLang="ko-KR" sz="2133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ko-KR" altLang="en-US" sz="2133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대상에 맞는 케이크만을 선별해서 볼 수 없음</a:t>
            </a:r>
            <a:endParaRPr lang="en-US" altLang="ko-KR" sz="2133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342900" indent="-342900" algn="ctr">
              <a:buFont typeface="Symbol" pitchFamily="2" charset="2"/>
              <a:buChar char="Þ"/>
            </a:pPr>
            <a:endParaRPr lang="en-US" altLang="ko-KR" sz="2133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342900" indent="-342900" algn="ctr">
              <a:buFont typeface="Symbol" pitchFamily="2" charset="2"/>
              <a:buChar char="Þ"/>
            </a:pPr>
            <a:r>
              <a:rPr lang="en-US" altLang="ko-KR" sz="2400" b="0" i="0">
                <a:solidFill>
                  <a:schemeClr val="bg1"/>
                </a:solidFill>
                <a:effectLst/>
                <a:latin typeface="Söhne"/>
              </a:rPr>
              <a:t>"</a:t>
            </a:r>
            <a:r>
              <a:rPr lang="ko-KR" altLang="en-US" sz="2400" b="0" i="0">
                <a:solidFill>
                  <a:schemeClr val="bg1"/>
                </a:solidFill>
                <a:effectLst/>
                <a:latin typeface="Söhne"/>
              </a:rPr>
              <a:t>케이크 </a:t>
            </a:r>
            <a:r>
              <a:rPr lang="ko-KR" altLang="en-US" sz="2400" b="0" i="0" err="1">
                <a:solidFill>
                  <a:schemeClr val="bg1"/>
                </a:solidFill>
                <a:effectLst/>
                <a:latin typeface="Söhne"/>
              </a:rPr>
              <a:t>큐레이션은</a:t>
            </a:r>
            <a:r>
              <a:rPr lang="ko-KR" altLang="en-US" sz="2400" b="0" i="0">
                <a:solidFill>
                  <a:schemeClr val="bg1"/>
                </a:solidFill>
                <a:effectLst/>
                <a:latin typeface="Söhne"/>
              </a:rPr>
              <a:t> 다양한 디자인 중에서 소비자들에게 가장 맞는 옵션을 추천함으로써</a:t>
            </a:r>
            <a:r>
              <a:rPr lang="en-US" altLang="ko-KR" sz="2400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ko-KR" altLang="en-US" sz="2400" b="0" i="0">
                <a:solidFill>
                  <a:schemeClr val="bg1"/>
                </a:solidFill>
                <a:effectLst/>
                <a:latin typeface="Söhne"/>
              </a:rPr>
              <a:t>디자인 탐색의 어려움과 선택의 어려움을 극복하는 데 도움을 줍니다</a:t>
            </a:r>
            <a:r>
              <a:rPr lang="en-US" altLang="ko-KR" sz="2400" b="0" i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ko-KR" altLang="en-US" sz="2400" b="0" i="0">
                <a:solidFill>
                  <a:schemeClr val="bg1"/>
                </a:solidFill>
                <a:effectLst/>
                <a:latin typeface="Söhne"/>
              </a:rPr>
              <a:t>이를 통해 사용자들은 더욱 쉽고 효율적으로 원하는 디자인을 찾아내고</a:t>
            </a:r>
            <a:r>
              <a:rPr lang="en-US" altLang="ko-KR" sz="2400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ko-KR" altLang="en-US" sz="2400" b="0" i="0">
                <a:solidFill>
                  <a:schemeClr val="bg1"/>
                </a:solidFill>
                <a:effectLst/>
                <a:latin typeface="Söhne"/>
              </a:rPr>
              <a:t>특별한 순간을 위한 최적의 케이크를 선택할 수 있습니다</a:t>
            </a:r>
            <a:r>
              <a:rPr lang="en-US" altLang="ko-KR" sz="2400" b="0" i="0">
                <a:solidFill>
                  <a:schemeClr val="bg1"/>
                </a:solidFill>
                <a:effectLst/>
                <a:latin typeface="Söhne"/>
              </a:rPr>
              <a:t>."</a:t>
            </a:r>
            <a:endParaRPr lang="en-US" altLang="ko-KR" sz="2133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AA31D-10FD-65A0-28A5-BCD7AC4D5014}"/>
              </a:ext>
            </a:extLst>
          </p:cNvPr>
          <p:cNvSpPr txBox="1"/>
          <p:nvPr/>
        </p:nvSpPr>
        <p:spPr>
          <a:xfrm>
            <a:off x="12453617" y="3336139"/>
            <a:ext cx="4338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>
                <a:solidFill>
                  <a:schemeClr val="bg1"/>
                </a:solidFill>
              </a:rPr>
            </a:br>
            <a:r>
              <a:rPr lang="en-US" altLang="ko-KR" b="0" i="0">
                <a:solidFill>
                  <a:schemeClr val="bg1"/>
                </a:solidFill>
                <a:effectLst/>
                <a:latin typeface="Söhne"/>
              </a:rPr>
              <a:t>"</a:t>
            </a:r>
            <a:r>
              <a:rPr lang="ko-KR" altLang="en-US" b="0" i="0" err="1">
                <a:solidFill>
                  <a:schemeClr val="bg1"/>
                </a:solidFill>
                <a:effectLst/>
                <a:latin typeface="Söhne"/>
              </a:rPr>
              <a:t>커스텀케이크</a:t>
            </a:r>
            <a:r>
              <a:rPr lang="ko-KR" altLang="en-US" b="0" i="0">
                <a:solidFill>
                  <a:schemeClr val="bg1"/>
                </a:solidFill>
                <a:effectLst/>
                <a:latin typeface="Söhne"/>
              </a:rPr>
              <a:t> 디자인은 지속적으로 다양한 새로운 트렌드와 아이디어가 등장하고 있습니다</a:t>
            </a:r>
            <a:r>
              <a:rPr lang="en-US" altLang="ko-KR" b="0" i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chemeClr val="bg1"/>
                </a:solidFill>
                <a:effectLst/>
                <a:latin typeface="Söhne"/>
              </a:rPr>
              <a:t>사용자들은 연령과 성별에 따라 다양한 취향을 가지고 있으며</a:t>
            </a:r>
            <a:r>
              <a:rPr lang="en-US" altLang="ko-KR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chemeClr val="bg1"/>
                </a:solidFill>
                <a:effectLst/>
                <a:latin typeface="Söhne"/>
              </a:rPr>
              <a:t>이에 따라 필요한 디자인 또한 </a:t>
            </a:r>
            <a:r>
              <a:rPr lang="ko-KR" altLang="en-US" b="0" i="0" err="1">
                <a:solidFill>
                  <a:schemeClr val="bg1"/>
                </a:solidFill>
                <a:effectLst/>
                <a:latin typeface="Söhne"/>
              </a:rPr>
              <a:t>다양해집니다</a:t>
            </a:r>
            <a:r>
              <a:rPr lang="en-US" altLang="ko-KR" b="0" i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chemeClr val="bg1"/>
                </a:solidFill>
                <a:effectLst/>
                <a:latin typeface="Söhne"/>
              </a:rPr>
              <a:t>따라서 저희는 이 다양성을 반영하여 새로운 </a:t>
            </a:r>
            <a:r>
              <a:rPr lang="ko-KR" altLang="en-US" b="0" i="0" err="1">
                <a:solidFill>
                  <a:schemeClr val="bg1"/>
                </a:solidFill>
                <a:effectLst/>
                <a:latin typeface="Söhne"/>
              </a:rPr>
              <a:t>커스텀케이크</a:t>
            </a:r>
            <a:r>
              <a:rPr lang="ko-KR" altLang="en-US" b="0" i="0">
                <a:solidFill>
                  <a:schemeClr val="bg1"/>
                </a:solidFill>
                <a:effectLst/>
                <a:latin typeface="Söhne"/>
              </a:rPr>
              <a:t> 디자인을 </a:t>
            </a:r>
            <a:r>
              <a:rPr lang="ko-KR" altLang="en-US" b="0" i="0" err="1">
                <a:solidFill>
                  <a:schemeClr val="bg1"/>
                </a:solidFill>
                <a:effectLst/>
                <a:latin typeface="Söhne"/>
              </a:rPr>
              <a:t>큐레이션을</a:t>
            </a:r>
            <a:r>
              <a:rPr lang="ko-KR" altLang="en-US" b="0" i="0">
                <a:solidFill>
                  <a:schemeClr val="bg1"/>
                </a:solidFill>
                <a:effectLst/>
                <a:latin typeface="Söhne"/>
              </a:rPr>
              <a:t> 통해 제공함으로써</a:t>
            </a:r>
            <a:r>
              <a:rPr lang="en-US" altLang="ko-KR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chemeClr val="bg1"/>
                </a:solidFill>
                <a:effectLst/>
                <a:latin typeface="Söhne"/>
              </a:rPr>
              <a:t>각 사용자의 취향과 상황에 맞는 최적의 선택지를 제공할 계획입니다</a:t>
            </a:r>
            <a:r>
              <a:rPr lang="en-US" altLang="ko-KR" b="0" i="0">
                <a:solidFill>
                  <a:schemeClr val="bg1"/>
                </a:solidFill>
                <a:effectLst/>
                <a:latin typeface="Söhne"/>
              </a:rPr>
              <a:t>."</a:t>
            </a:r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D8711-15C7-E986-6D9E-253542152D10}"/>
              </a:ext>
            </a:extLst>
          </p:cNvPr>
          <p:cNvSpPr txBox="1"/>
          <p:nvPr/>
        </p:nvSpPr>
        <p:spPr>
          <a:xfrm>
            <a:off x="8625609" y="-1515930"/>
            <a:ext cx="191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err="1"/>
              <a:t>뽑혀야될</a:t>
            </a:r>
            <a:r>
              <a:rPr kumimoji="1" lang="ko-KR" altLang="en-US"/>
              <a:t> 케이크 사진들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D72D2BE-3E60-AC4C-81B3-9182C0366E72}"/>
              </a:ext>
            </a:extLst>
          </p:cNvPr>
          <p:cNvGrpSpPr/>
          <p:nvPr/>
        </p:nvGrpSpPr>
        <p:grpSpPr>
          <a:xfrm>
            <a:off x="5065939" y="-2401419"/>
            <a:ext cx="2339484" cy="2343010"/>
            <a:chOff x="200824" y="2347344"/>
            <a:chExt cx="4149322" cy="415557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D252AFB9-41E3-08C8-F2FF-BF768BF31DFE}"/>
                </a:ext>
              </a:extLst>
            </p:cNvPr>
            <p:cNvGrpSpPr/>
            <p:nvPr/>
          </p:nvGrpSpPr>
          <p:grpSpPr>
            <a:xfrm>
              <a:off x="200824" y="2347344"/>
              <a:ext cx="2076370" cy="2080724"/>
              <a:chOff x="200824" y="2347343"/>
              <a:chExt cx="4305429" cy="4314455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ABB9806-A8E3-80EF-E8A3-5DB3DC99B3F3}"/>
                  </a:ext>
                </a:extLst>
              </p:cNvPr>
              <p:cNvGrpSpPr/>
              <p:nvPr/>
            </p:nvGrpSpPr>
            <p:grpSpPr>
              <a:xfrm>
                <a:off x="200824" y="2349564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66" name="그림 65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163A44F3-02ED-3E10-0309-0FD45EB570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그림 63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93801F45-807B-127A-8ECA-CCA4CDF4489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그림 61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DB855AEE-0459-5AD7-FF0E-0F2BA8552B8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그림 59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9580EF0C-7D2B-4B74-D685-80C6FB6882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88CC0B01-3147-867E-47A4-6B2695D4833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09FB9894-C9A2-101F-CC76-FAFEE9E1AC7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3130FD76-FFCF-82C4-C549-FD90107B501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2" descr="사진 설명이 없습니다.">
                  <a:extLst>
                    <a:ext uri="{FF2B5EF4-FFF2-40B4-BE49-F238E27FC236}">
                      <a16:creationId xmlns:a16="http://schemas.microsoft.com/office/drawing/2014/main" id="{CCA07883-A640-2164-00F9-5E5548547A3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C6841D1B-7CBF-B4CB-4776-56432B1E765C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6C66845-147F-4EE2-1577-9AEF255BEFFD}"/>
                  </a:ext>
                </a:extLst>
              </p:cNvPr>
              <p:cNvGrpSpPr/>
              <p:nvPr/>
            </p:nvGrpSpPr>
            <p:grpSpPr>
              <a:xfrm>
                <a:off x="2349914" y="2347343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72" name="그림 71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935D90F7-822A-D5AA-5C35-5E038E22BA5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그림 72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24F3185F-DD14-0715-A556-1EB3085614F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그림 73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6D345F6B-041E-C045-67B4-8B74A04D91A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5" name="그림 74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3CA834C5-E2B5-5174-FC13-18390F8294A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527652CD-7D1A-10D8-E09A-1F8DEC01638F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9F5AC5F4-9C72-1FDE-9544-CEF6202B100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C9D3E744-5F3C-DE7D-6A95-7B618BC4BF5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12" descr="사진 설명이 없습니다.">
                  <a:extLst>
                    <a:ext uri="{FF2B5EF4-FFF2-40B4-BE49-F238E27FC236}">
                      <a16:creationId xmlns:a16="http://schemas.microsoft.com/office/drawing/2014/main" id="{E13C6620-EF7E-843F-803B-C7F8969CBC5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1C6904FB-8174-A131-EB9C-7EF84ADD01B7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54CFF3D-0198-1E37-EBFE-CC204B880D5E}"/>
                  </a:ext>
                </a:extLst>
              </p:cNvPr>
              <p:cNvGrpSpPr/>
              <p:nvPr/>
            </p:nvGrpSpPr>
            <p:grpSpPr>
              <a:xfrm>
                <a:off x="205298" y="4502926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83" name="그림 82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F636765D-C463-E1B3-DA62-D69AB802DF1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그림 83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1772D355-BB44-06F3-3ADA-7F518EE0CCE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그림 84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38006407-663B-76EC-2879-25F23263FAE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그림 85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3AE4F5FA-B5C7-E472-5382-5BD4E1AFD8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7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54965610-BCE1-247E-DE13-F92091E8E80E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3814131F-72A4-493E-2209-78106E54CE0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BFEAEC1E-7F32-9687-6661-2CA70AF80A6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0" name="Picture 12" descr="사진 설명이 없습니다.">
                  <a:extLst>
                    <a:ext uri="{FF2B5EF4-FFF2-40B4-BE49-F238E27FC236}">
                      <a16:creationId xmlns:a16="http://schemas.microsoft.com/office/drawing/2014/main" id="{1958F841-4F95-F374-8DCE-5C7BB4520D87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1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6CE8C08A-699D-5AE2-A757-C14DF4397B7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89390369-5BB6-B9CF-48F9-53C42553713C}"/>
                  </a:ext>
                </a:extLst>
              </p:cNvPr>
              <p:cNvGrpSpPr/>
              <p:nvPr/>
            </p:nvGrpSpPr>
            <p:grpSpPr>
              <a:xfrm>
                <a:off x="2355679" y="4500705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94" name="그림 93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7D4441C7-03CD-95BC-CF2E-D7BAA37E721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그림 94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6D2A896B-41AA-1CA2-7B50-586A2612D03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6" name="그림 95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5600002C-5C19-EE83-BB51-1BE9CB6D9D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그림 96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92B5085E-6875-2AF4-8BA6-2CC997917D9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8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D478C889-CC1C-BF4D-9DE6-672205551DD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F8FACBC0-EA4A-B4F3-72E2-638A89C6B392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0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914D3B13-5742-C303-75D3-C6FEBB924EDD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12" descr="사진 설명이 없습니다.">
                  <a:extLst>
                    <a:ext uri="{FF2B5EF4-FFF2-40B4-BE49-F238E27FC236}">
                      <a16:creationId xmlns:a16="http://schemas.microsoft.com/office/drawing/2014/main" id="{E54F3A6F-F87C-A027-D255-1BEAEAA0142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91DA9B7E-107A-3ABC-39F6-F63F835C235D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34691DD-5884-E92C-AFB8-96A481EA8F36}"/>
                </a:ext>
              </a:extLst>
            </p:cNvPr>
            <p:cNvGrpSpPr/>
            <p:nvPr/>
          </p:nvGrpSpPr>
          <p:grpSpPr>
            <a:xfrm>
              <a:off x="200824" y="4422198"/>
              <a:ext cx="2076370" cy="2080724"/>
              <a:chOff x="200824" y="2347343"/>
              <a:chExt cx="4305429" cy="4314455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7C0CA429-D449-9EBE-5B84-93560FA1C8BA}"/>
                  </a:ext>
                </a:extLst>
              </p:cNvPr>
              <p:cNvGrpSpPr/>
              <p:nvPr/>
            </p:nvGrpSpPr>
            <p:grpSpPr>
              <a:xfrm>
                <a:off x="200824" y="2349564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136" name="그림 135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ED223F1C-5047-FC9F-5DC5-4D02C6DFA5F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7" name="그림 136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4DAA6835-BF40-7DAD-15F1-D11E055B42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그림 137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D55481BD-F66E-B66B-EF43-EBC06F2B22A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그림 138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DB0560A9-463D-FBEB-06FA-FBBB33B002B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715FE939-5C55-5D50-B2E9-52E96F541F0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1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543F1D13-75EE-3AE1-4C2B-3671F397885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2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A49B8F46-ED83-5292-FF30-95233B4A8CF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3" name="Picture 12" descr="사진 설명이 없습니다.">
                  <a:extLst>
                    <a:ext uri="{FF2B5EF4-FFF2-40B4-BE49-F238E27FC236}">
                      <a16:creationId xmlns:a16="http://schemas.microsoft.com/office/drawing/2014/main" id="{B64AC2A3-BE81-5F72-1632-F905FFF1F9D7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80C9A531-0852-6FEE-3E90-7FA445F9A8AD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83E4ADA-8EBD-4DC6-FA7F-8E807EDFEA53}"/>
                  </a:ext>
                </a:extLst>
              </p:cNvPr>
              <p:cNvGrpSpPr/>
              <p:nvPr/>
            </p:nvGrpSpPr>
            <p:grpSpPr>
              <a:xfrm>
                <a:off x="2349914" y="2347343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127" name="그림 126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577CE2A9-5F60-5839-6946-269D121CAE7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그림 127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3EF157C2-2A0B-253C-0B5D-DA996385D21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" name="그림 128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7DBEC8B4-24E1-F31A-C76E-B68279928B1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0" name="그림 129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D18BF914-094F-9E6E-EAB9-6F1E36E5F3C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1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F4B04416-8F17-0BBD-1529-1298EE2ABCE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2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C69592C1-53B1-060C-7D52-01A6AEC605C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729931C0-F850-ED63-E23D-FFCD8EBA761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12" descr="사진 설명이 없습니다.">
                  <a:extLst>
                    <a:ext uri="{FF2B5EF4-FFF2-40B4-BE49-F238E27FC236}">
                      <a16:creationId xmlns:a16="http://schemas.microsoft.com/office/drawing/2014/main" id="{1DFC6BC7-7594-47E5-9BC9-7F402972C16F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DACFEA93-9203-55E3-4262-9627CE22C682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B9E7E1E-07C1-5559-CCA7-F8804683BF72}"/>
                  </a:ext>
                </a:extLst>
              </p:cNvPr>
              <p:cNvGrpSpPr/>
              <p:nvPr/>
            </p:nvGrpSpPr>
            <p:grpSpPr>
              <a:xfrm>
                <a:off x="205298" y="4502926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118" name="그림 117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E86EB213-4878-BDF1-71CA-F7493F3A2A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그림 118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FC999BF4-8AEF-2493-4675-513D06B3C9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그림 119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2B0217D6-F0C4-247D-3796-16B4E5E627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그림 120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D338B076-B817-83AF-D0B5-CF193C42495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50F00DE6-82D1-F9AE-5489-91853A81E2C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5AD66D20-C916-19F3-1F6F-9496C99A3E6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631F8D71-3CD0-8227-3E93-E49567E2982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12" descr="사진 설명이 없습니다.">
                  <a:extLst>
                    <a:ext uri="{FF2B5EF4-FFF2-40B4-BE49-F238E27FC236}">
                      <a16:creationId xmlns:a16="http://schemas.microsoft.com/office/drawing/2014/main" id="{D0C5129D-983E-0B92-81E8-A1E8C018E54E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DA69EE4B-58B0-A72F-146D-DDF8F8B9FE7D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10FB801-7211-E7D7-8DAC-66B30DB13EAC}"/>
                  </a:ext>
                </a:extLst>
              </p:cNvPr>
              <p:cNvGrpSpPr/>
              <p:nvPr/>
            </p:nvGrpSpPr>
            <p:grpSpPr>
              <a:xfrm>
                <a:off x="2355679" y="4500705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109" name="그림 108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B07207B7-F253-47A4-A556-FC4A23773B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그림 109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F81219C8-1060-A02F-B36F-BCF07E1480A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그림 110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0A03B2B5-442C-D7CF-FA1D-2BEEBE97DAA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그림 111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99CD3A01-3DCD-2298-D9D8-E00C29DE013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E8E97CAC-B1F1-67D1-5367-874A044B7C9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8D631D3B-1665-32CD-0A37-BE6E49ECDB8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E948A4DC-54C7-7553-2CA2-C1BCE10E734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12" descr="사진 설명이 없습니다.">
                  <a:extLst>
                    <a:ext uri="{FF2B5EF4-FFF2-40B4-BE49-F238E27FC236}">
                      <a16:creationId xmlns:a16="http://schemas.microsoft.com/office/drawing/2014/main" id="{5BA9520B-DED7-6A7F-F966-3D97EA9781DE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0307A210-2FFE-24E9-E2AD-507B1AE6E18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F4B7762B-1512-8568-1D48-FA7C61A8A3F7}"/>
                </a:ext>
              </a:extLst>
            </p:cNvPr>
            <p:cNvGrpSpPr/>
            <p:nvPr/>
          </p:nvGrpSpPr>
          <p:grpSpPr>
            <a:xfrm>
              <a:off x="2273357" y="4421266"/>
              <a:ext cx="2076370" cy="2080724"/>
              <a:chOff x="200824" y="2347343"/>
              <a:chExt cx="4305429" cy="4314455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1DEF1929-F68F-3952-958E-6EE7628B8222}"/>
                  </a:ext>
                </a:extLst>
              </p:cNvPr>
              <p:cNvGrpSpPr/>
              <p:nvPr/>
            </p:nvGrpSpPr>
            <p:grpSpPr>
              <a:xfrm>
                <a:off x="200824" y="2349564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177" name="그림 176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D54E99D3-9437-2D43-F38A-E0FC2143491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8" name="그림 177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C9E5F98C-13BE-6EFA-4121-8D99AF8DFC8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9" name="그림 178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5E43555D-672C-D7E5-EA96-3BCACB03B76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0" name="그림 179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6DA766AD-8312-D03D-33EA-D1BAFE34ABD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1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D689C38B-5E2E-FDC7-116F-0549CBF34CD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2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967046F2-1899-9C8A-F9EB-CB647ADADE2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795980B3-0371-E453-05F0-11EBC8CFD43E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Picture 12" descr="사진 설명이 없습니다.">
                  <a:extLst>
                    <a:ext uri="{FF2B5EF4-FFF2-40B4-BE49-F238E27FC236}">
                      <a16:creationId xmlns:a16="http://schemas.microsoft.com/office/drawing/2014/main" id="{0429D663-B547-B6B3-EBF1-87944E5EFD7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5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48F60CF2-F657-BD73-3F5F-BE79411854A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3A1F716C-7440-5EF2-AC06-31EC965479BE}"/>
                  </a:ext>
                </a:extLst>
              </p:cNvPr>
              <p:cNvGrpSpPr/>
              <p:nvPr/>
            </p:nvGrpSpPr>
            <p:grpSpPr>
              <a:xfrm>
                <a:off x="2349914" y="2347343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168" name="그림 167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4CB4C434-0C19-5B00-18D0-338DF845716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9" name="그림 168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C827175A-C642-3492-4271-458AA3B0095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0" name="그림 169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38FF8F1D-94E0-6E9F-E84A-2457B913522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그림 170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2F245703-35C1-3818-755B-9044CCFCACF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2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BAE7313E-4218-0CC1-0272-C0EC261BC372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3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5618BA32-4756-40FD-BFFB-0596F2ECDAA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9171AAE0-76AF-6AE5-BEBD-F23C2FFD878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5" name="Picture 12" descr="사진 설명이 없습니다.">
                  <a:extLst>
                    <a:ext uri="{FF2B5EF4-FFF2-40B4-BE49-F238E27FC236}">
                      <a16:creationId xmlns:a16="http://schemas.microsoft.com/office/drawing/2014/main" id="{E9B18031-89C3-3538-0526-82D293E9B4B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6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191F40A0-AA8C-CCC0-BBCD-C2AA10D61E9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C2A18D65-FF32-AAEF-3D7B-600676E4E321}"/>
                  </a:ext>
                </a:extLst>
              </p:cNvPr>
              <p:cNvGrpSpPr/>
              <p:nvPr/>
            </p:nvGrpSpPr>
            <p:grpSpPr>
              <a:xfrm>
                <a:off x="205298" y="4502926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159" name="그림 158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6F20191E-7AAD-60F4-42CB-847C16DB30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" name="그림 159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8733010F-81E7-F5E6-41C9-985ED1F9996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1" name="그림 160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A38BB4DF-6F32-664F-7E37-2D9F77F5E23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" name="그림 161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9668CF83-F437-71D7-F133-5B65620C3A7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A78A0804-17F2-6B37-DFD7-A43BF7A2F72C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4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1542AFF7-AD8D-23A6-41B5-0910135A1802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5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492EB0A5-25DB-BBFF-593A-A5A7EB1F43E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6" name="Picture 12" descr="사진 설명이 없습니다.">
                  <a:extLst>
                    <a:ext uri="{FF2B5EF4-FFF2-40B4-BE49-F238E27FC236}">
                      <a16:creationId xmlns:a16="http://schemas.microsoft.com/office/drawing/2014/main" id="{10EF7778-7131-5D08-51B1-93943D9D24D7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7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E5A1DDD4-B339-2F08-FA1A-3B6357C47A5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4D3FAE6-F27F-843A-68CB-E1505F2FAAC6}"/>
                  </a:ext>
                </a:extLst>
              </p:cNvPr>
              <p:cNvGrpSpPr/>
              <p:nvPr/>
            </p:nvGrpSpPr>
            <p:grpSpPr>
              <a:xfrm>
                <a:off x="2355679" y="4500705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150" name="그림 149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3A9B917F-F135-1B11-C8EF-22A8A4736CE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" name="그림 150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BA54A733-2E04-CD1B-D688-16D954877DB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2" name="그림 151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685EE756-5796-385C-17B9-4B22AC06B9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" name="그림 152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95F38141-0FC4-D779-F735-5835A593E4C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0F7A707C-3EEE-8062-C1C6-EAEA6FB49637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5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AEF03251-F9EC-8502-9CD0-48A4A4AB7BA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D4BF077F-6899-CA06-CACB-C2AE9193C7E4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" name="Picture 12" descr="사진 설명이 없습니다.">
                  <a:extLst>
                    <a:ext uri="{FF2B5EF4-FFF2-40B4-BE49-F238E27FC236}">
                      <a16:creationId xmlns:a16="http://schemas.microsoft.com/office/drawing/2014/main" id="{5AF383F5-CF56-B404-954F-C5FA102ECCDC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8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9BF793FF-62DF-1E2F-2E13-DD36287B851E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C00B8E1-4CD9-DED5-A3AC-A4B2C6A435B6}"/>
                </a:ext>
              </a:extLst>
            </p:cNvPr>
            <p:cNvGrpSpPr/>
            <p:nvPr/>
          </p:nvGrpSpPr>
          <p:grpSpPr>
            <a:xfrm>
              <a:off x="2273776" y="2347344"/>
              <a:ext cx="2076370" cy="2080724"/>
              <a:chOff x="200824" y="2347343"/>
              <a:chExt cx="4305429" cy="4314455"/>
            </a:xfrm>
          </p:grpSpPr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9095FCF7-AFF7-E852-A2BC-531E0C5F50C9}"/>
                  </a:ext>
                </a:extLst>
              </p:cNvPr>
              <p:cNvGrpSpPr/>
              <p:nvPr/>
            </p:nvGrpSpPr>
            <p:grpSpPr>
              <a:xfrm>
                <a:off x="200824" y="2349564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218" name="그림 217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A68D53C9-5BC4-17CB-F18E-3784555332E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9" name="그림 218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4A85FE31-036C-6621-D773-5D319618B3D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그림 219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BA3724F5-BEC6-2B8D-5092-DAB9312BC2C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그림 220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99263594-4E83-C6BE-1384-785F1E32339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10DC0157-57AF-DAB6-AFED-CB9D6E3BB534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3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7DCA3594-F2A5-1DFE-D193-97A555E24F0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4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63574515-A092-5757-621C-DDA2BEE404C8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5" name="Picture 12" descr="사진 설명이 없습니다.">
                  <a:extLst>
                    <a:ext uri="{FF2B5EF4-FFF2-40B4-BE49-F238E27FC236}">
                      <a16:creationId xmlns:a16="http://schemas.microsoft.com/office/drawing/2014/main" id="{40A11097-B824-305A-6DA8-4163D46A564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6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128D617F-92E8-9463-7A5E-2D3329583AA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2D2AF735-8BBD-9AEA-BEF9-D2BC40D891D4}"/>
                  </a:ext>
                </a:extLst>
              </p:cNvPr>
              <p:cNvGrpSpPr/>
              <p:nvPr/>
            </p:nvGrpSpPr>
            <p:grpSpPr>
              <a:xfrm>
                <a:off x="2349914" y="2347343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209" name="그림 208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22D173C8-B317-5265-8D90-CEA3D344F5F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" name="그림 209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3E8C6263-DC53-D41B-3F4B-5DDF52D520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1" name="그림 210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CAE4177F-6CA9-F965-200C-22855BFA83C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2" name="그림 211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C095BCC8-831B-4857-BB02-147D534015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3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5D98DCF8-CCCE-C5F3-F6EC-FBABBDDA06B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4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2CA8FA33-B8D3-9092-A48F-FFEF3C55C1E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5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0BCCF70A-66A8-254A-50C8-061DE96EE62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6" name="Picture 12" descr="사진 설명이 없습니다.">
                  <a:extLst>
                    <a:ext uri="{FF2B5EF4-FFF2-40B4-BE49-F238E27FC236}">
                      <a16:creationId xmlns:a16="http://schemas.microsoft.com/office/drawing/2014/main" id="{4C43FF99-3047-457E-3EED-1B2516A22E97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7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9A3D84DB-7168-360F-C0FF-16A96B816AB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713BC695-62C6-B0D5-1D78-55EFD0417C07}"/>
                  </a:ext>
                </a:extLst>
              </p:cNvPr>
              <p:cNvGrpSpPr/>
              <p:nvPr/>
            </p:nvGrpSpPr>
            <p:grpSpPr>
              <a:xfrm>
                <a:off x="205298" y="4502926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200" name="그림 199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69B8E06B-3706-187E-4596-ECE25363B32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1" name="그림 200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E5C15A05-689E-2EC0-26D6-D2360E0C568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2" name="그림 201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898605CB-4B75-BCC1-547B-88F9CF9266B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3" name="그림 202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8C00B2F2-5294-5F04-3590-8AF2199DF62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4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EA4B3CCA-270B-4FC2-E955-3A88EF7A5D4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390D750F-4254-7E85-A863-FA2EAE47D1FF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E3BF567F-393A-39B5-63F6-E719996E418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" name="Picture 12" descr="사진 설명이 없습니다.">
                  <a:extLst>
                    <a:ext uri="{FF2B5EF4-FFF2-40B4-BE49-F238E27FC236}">
                      <a16:creationId xmlns:a16="http://schemas.microsoft.com/office/drawing/2014/main" id="{6C21CF53-CC4D-FDD5-5631-5B6EAA571F92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8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A665CA78-74B9-FEEC-013F-63A41C55A8D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9DEEB192-2259-E734-DC4C-855A7CB5C4F9}"/>
                  </a:ext>
                </a:extLst>
              </p:cNvPr>
              <p:cNvGrpSpPr/>
              <p:nvPr/>
            </p:nvGrpSpPr>
            <p:grpSpPr>
              <a:xfrm>
                <a:off x="2355679" y="4500705"/>
                <a:ext cx="2150574" cy="2158872"/>
                <a:chOff x="1320007" y="2967335"/>
                <a:chExt cx="2150574" cy="2158872"/>
              </a:xfrm>
            </p:grpSpPr>
            <p:pic>
              <p:nvPicPr>
                <p:cNvPr id="191" name="그림 190" descr="군대케이크 모음] 전역케이크 제대케이크 입대케이크 군인케이크 : 네이버 블로그">
                  <a:extLst>
                    <a:ext uri="{FF2B5EF4-FFF2-40B4-BE49-F238E27FC236}">
                      <a16:creationId xmlns:a16="http://schemas.microsoft.com/office/drawing/2014/main" id="{670143EC-8D29-7DFE-A752-68482B8383B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 r:link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56" t="11469" r="13957" b="18277"/>
                <a:stretch>
                  <a:fillRect/>
                </a:stretch>
              </p:blipFill>
              <p:spPr bwMode="auto">
                <a:xfrm>
                  <a:off x="274911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" name="그림 191" descr="전국배송배달] 지하철 디자인 케이크 입사퇴사 연애결혼 레터링 맞춤주문제작 1호 메뉴6종">
                  <a:extLst>
                    <a:ext uri="{FF2B5EF4-FFF2-40B4-BE49-F238E27FC236}">
                      <a16:creationId xmlns:a16="http://schemas.microsoft.com/office/drawing/2014/main" id="{28F456CE-D284-C8DE-A5B9-99FFD699EB8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 r:link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2053" r="12711" b="11903"/>
                <a:stretch>
                  <a:fillRect/>
                </a:stretch>
              </p:blipFill>
              <p:spPr bwMode="auto">
                <a:xfrm>
                  <a:off x="2038222" y="368648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3" name="그림 192" descr="케이크 | [풀커스텀] 입학&amp;졸업 축하 케이크">
                  <a:extLst>
                    <a:ext uri="{FF2B5EF4-FFF2-40B4-BE49-F238E27FC236}">
                      <a16:creationId xmlns:a16="http://schemas.microsoft.com/office/drawing/2014/main" id="{E23AEA99-E078-701D-79FC-7CB1F0CE0AE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 r:link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24" t="9689" r="17200" b="15417"/>
                <a:stretch>
                  <a:fillRect/>
                </a:stretch>
              </p:blipFill>
              <p:spPr bwMode="auto">
                <a:xfrm>
                  <a:off x="2032750" y="4406207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4" name="그림 193" descr="중랑구 레터링케이크 너와나의케이크 🎂 : 네이버 블로그">
                  <a:extLst>
                    <a:ext uri="{FF2B5EF4-FFF2-40B4-BE49-F238E27FC236}">
                      <a16:creationId xmlns:a16="http://schemas.microsoft.com/office/drawing/2014/main" id="{92ADFA7A-D2A4-4F9B-7930-3FF82B1F205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 r:link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56"/>
                <a:stretch>
                  <a:fillRect/>
                </a:stretch>
              </p:blipFill>
              <p:spPr bwMode="auto">
                <a:xfrm>
                  <a:off x="2750581" y="3684550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 descr="수능케이크 포토 레터링 케이크 수제 맞춤...">
                  <a:extLst>
                    <a:ext uri="{FF2B5EF4-FFF2-40B4-BE49-F238E27FC236}">
                      <a16:creationId xmlns:a16="http://schemas.microsoft.com/office/drawing/2014/main" id="{D90E3B45-BA8F-387F-02B3-ED13E17692E4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3" t="12488" r="15021" b="16264"/>
                <a:stretch/>
              </p:blipFill>
              <p:spPr bwMode="auto">
                <a:xfrm>
                  <a:off x="2749117" y="4405726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6" name="Picture 4" descr="대구결혼]브라이덜샤워 '레터링케이크' : 네이버 블로그">
                  <a:extLst>
                    <a:ext uri="{FF2B5EF4-FFF2-40B4-BE49-F238E27FC236}">
                      <a16:creationId xmlns:a16="http://schemas.microsoft.com/office/drawing/2014/main" id="{79D2F849-ABF4-A040-189F-B1E20EA3F70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4" t="5771" r="12010" b="5472"/>
                <a:stretch/>
              </p:blipFill>
              <p:spPr bwMode="auto">
                <a:xfrm>
                  <a:off x="1321584" y="368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7" name="Picture 6" descr="전국배송배달] 경찰케이크 Ver.1 시험합격, 간부승진 등 레터링 맞춤주문제작 1호 메뉴6종">
                  <a:extLst>
                    <a:ext uri="{FF2B5EF4-FFF2-40B4-BE49-F238E27FC236}">
                      <a16:creationId xmlns:a16="http://schemas.microsoft.com/office/drawing/2014/main" id="{43284D41-08FE-BFD1-8DBA-C4522871BA4F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33" t="11888" r="20740" b="26892"/>
                <a:stretch/>
              </p:blipFill>
              <p:spPr bwMode="auto">
                <a:xfrm>
                  <a:off x="1321584" y="44057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" name="Picture 12" descr="사진 설명이 없습니다.">
                  <a:extLst>
                    <a:ext uri="{FF2B5EF4-FFF2-40B4-BE49-F238E27FC236}">
                      <a16:creationId xmlns:a16="http://schemas.microsoft.com/office/drawing/2014/main" id="{BD419B29-8A4B-154F-31D9-70197E8C820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t="4552" r="5657" b="6992"/>
                <a:stretch/>
              </p:blipFill>
              <p:spPr bwMode="auto">
                <a:xfrm>
                  <a:off x="2037223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9" name="Picture 14" descr="부산 서면 전포 레터링케이크 리블링케이크 소주케이크 : 네이버 블로그">
                  <a:extLst>
                    <a:ext uri="{FF2B5EF4-FFF2-40B4-BE49-F238E27FC236}">
                      <a16:creationId xmlns:a16="http://schemas.microsoft.com/office/drawing/2014/main" id="{04EA25D1-35BD-3993-0BC3-32EC8D1D551E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6" t="26795" r="14934" b="27515"/>
                <a:stretch/>
              </p:blipFill>
              <p:spPr bwMode="auto">
                <a:xfrm>
                  <a:off x="1320007" y="2967335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5C640B-098E-4CF6-1635-295B61FA882C}"/>
              </a:ext>
            </a:extLst>
          </p:cNvPr>
          <p:cNvGrpSpPr/>
          <p:nvPr/>
        </p:nvGrpSpPr>
        <p:grpSpPr>
          <a:xfrm>
            <a:off x="1406391" y="1945473"/>
            <a:ext cx="9379218" cy="3317912"/>
            <a:chOff x="1258696" y="1945473"/>
            <a:chExt cx="9379218" cy="3317912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5A11F15E-C5FF-1D03-D4C6-EE75C1C0EE25}"/>
                </a:ext>
              </a:extLst>
            </p:cNvPr>
            <p:cNvGrpSpPr/>
            <p:nvPr/>
          </p:nvGrpSpPr>
          <p:grpSpPr>
            <a:xfrm>
              <a:off x="4386752" y="2825861"/>
              <a:ext cx="3859070" cy="1557137"/>
              <a:chOff x="4150730" y="2992089"/>
              <a:chExt cx="3859070" cy="1557137"/>
            </a:xfrm>
          </p:grpSpPr>
          <p:sp>
            <p:nvSpPr>
              <p:cNvPr id="239" name="수동 작업 238">
                <a:extLst>
                  <a:ext uri="{FF2B5EF4-FFF2-40B4-BE49-F238E27FC236}">
                    <a16:creationId xmlns:a16="http://schemas.microsoft.com/office/drawing/2014/main" id="{015F2594-5064-023E-E41E-51DDD6A8D869}"/>
                  </a:ext>
                </a:extLst>
              </p:cNvPr>
              <p:cNvSpPr/>
              <p:nvPr/>
            </p:nvSpPr>
            <p:spPr>
              <a:xfrm rot="16200000">
                <a:off x="5301697" y="2688460"/>
                <a:ext cx="1557137" cy="2164395"/>
              </a:xfrm>
              <a:prstGeom prst="flowChartManualOperation">
                <a:avLst/>
              </a:prstGeom>
              <a:solidFill>
                <a:srgbClr val="FF94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A88D68-27AB-9586-A122-60C561CC6CDE}"/>
                  </a:ext>
                </a:extLst>
              </p:cNvPr>
              <p:cNvSpPr txBox="1"/>
              <p:nvPr/>
            </p:nvSpPr>
            <p:spPr>
              <a:xfrm>
                <a:off x="4150730" y="3447492"/>
                <a:ext cx="38590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>
                    <a:solidFill>
                      <a:schemeClr val="bg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“</a:t>
                </a:r>
                <a:r>
                  <a:rPr kumimoji="1" lang="ko-KR" altLang="en-US">
                    <a:solidFill>
                      <a:schemeClr val="bg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꿈과 판타지가 </a:t>
                </a:r>
                <a:endParaRPr kumimoji="1" lang="en-US" altLang="ko-KR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algn="ctr"/>
                <a:r>
                  <a:rPr kumimoji="1" lang="ko-KR" altLang="en-US">
                    <a:solidFill>
                      <a:schemeClr val="bg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가득한 자녀에게</a:t>
                </a:r>
                <a:r>
                  <a:rPr kumimoji="1" lang="en-US" altLang="ko-KR">
                    <a:solidFill>
                      <a:schemeClr val="bg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”</a:t>
                </a:r>
                <a:r>
                  <a:rPr kumimoji="1" lang="ko-KR" altLang="en-US">
                    <a:solidFill>
                      <a:schemeClr val="bg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2B606DDF-5465-219E-6503-A2D9D71FB809}"/>
                </a:ext>
              </a:extLst>
            </p:cNvPr>
            <p:cNvGrpSpPr/>
            <p:nvPr/>
          </p:nvGrpSpPr>
          <p:grpSpPr>
            <a:xfrm>
              <a:off x="7757914" y="2161058"/>
              <a:ext cx="2880000" cy="2886743"/>
              <a:chOff x="4966007" y="2872518"/>
              <a:chExt cx="2880000" cy="2886743"/>
            </a:xfrm>
          </p:grpSpPr>
          <p:pic>
            <p:nvPicPr>
              <p:cNvPr id="233" name="그림 232">
                <a:extLst>
                  <a:ext uri="{FF2B5EF4-FFF2-40B4-BE49-F238E27FC236}">
                    <a16:creationId xmlns:a16="http://schemas.microsoft.com/office/drawing/2014/main" id="{649C2515-615E-5D5C-1597-43BEFA88839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7"/>
              <a:srcRect l="7433" t="24890" r="16141"/>
              <a:stretch/>
            </p:blipFill>
            <p:spPr>
              <a:xfrm>
                <a:off x="6406007" y="287251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34" name="그림 233">
                <a:extLst>
                  <a:ext uri="{FF2B5EF4-FFF2-40B4-BE49-F238E27FC236}">
                    <a16:creationId xmlns:a16="http://schemas.microsoft.com/office/drawing/2014/main" id="{84021EFE-529D-5119-AE19-6F8DCDFAA5E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8"/>
              <a:srcRect l="10349" t="16310" r="14765" b="19930"/>
              <a:stretch/>
            </p:blipFill>
            <p:spPr>
              <a:xfrm>
                <a:off x="4966007" y="4319261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35" name="그림 234">
                <a:extLst>
                  <a:ext uri="{FF2B5EF4-FFF2-40B4-BE49-F238E27FC236}">
                    <a16:creationId xmlns:a16="http://schemas.microsoft.com/office/drawing/2014/main" id="{C0BEEBCA-13C5-E761-76DE-6F05CB8896D4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9"/>
              <a:srcRect l="9357" t="10183" r="5888"/>
              <a:stretch/>
            </p:blipFill>
            <p:spPr>
              <a:xfrm>
                <a:off x="4966007" y="2879261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36" name="그림 235">
                <a:extLst>
                  <a:ext uri="{FF2B5EF4-FFF2-40B4-BE49-F238E27FC236}">
                    <a16:creationId xmlns:a16="http://schemas.microsoft.com/office/drawing/2014/main" id="{FD79B1C7-CFF2-4F7F-EDBB-5669510CA31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0"/>
              <a:srcRect l="25107" t="15818" r="26870" b="4652"/>
              <a:stretch/>
            </p:blipFill>
            <p:spPr>
              <a:xfrm>
                <a:off x="6406007" y="4312518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902EB904-E46A-8762-6103-BC2C0F904699}"/>
                </a:ext>
              </a:extLst>
            </p:cNvPr>
            <p:cNvGrpSpPr/>
            <p:nvPr/>
          </p:nvGrpSpPr>
          <p:grpSpPr>
            <a:xfrm>
              <a:off x="1258696" y="1945473"/>
              <a:ext cx="3615966" cy="3317912"/>
              <a:chOff x="1310041" y="1776741"/>
              <a:chExt cx="3615966" cy="3317912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57E938E8-E235-1D5A-99C7-5FBAA3D2329F}"/>
                  </a:ext>
                </a:extLst>
              </p:cNvPr>
              <p:cNvGrpSpPr/>
              <p:nvPr/>
            </p:nvGrpSpPr>
            <p:grpSpPr>
              <a:xfrm>
                <a:off x="1310041" y="1776741"/>
                <a:ext cx="3615966" cy="3317912"/>
                <a:chOff x="823372" y="1720256"/>
                <a:chExt cx="4427124" cy="4062211"/>
              </a:xfrm>
            </p:grpSpPr>
            <p:pic>
              <p:nvPicPr>
                <p:cNvPr id="228" name="그림 227" descr="텍스트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E17D1168-DB34-0F92-AC64-38237CC51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3372" y="1720256"/>
                  <a:ext cx="2213562" cy="2030334"/>
                </a:xfrm>
                <a:prstGeom prst="rect">
                  <a:avLst/>
                </a:prstGeom>
              </p:spPr>
            </p:pic>
            <p:pic>
              <p:nvPicPr>
                <p:cNvPr id="229" name="그림 228" descr="텍스트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00ACED3-8CB0-02AD-61F8-0F31B6C31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6934" y="1720256"/>
                  <a:ext cx="2213562" cy="2030334"/>
                </a:xfrm>
                <a:prstGeom prst="rect">
                  <a:avLst/>
                </a:prstGeom>
              </p:spPr>
            </p:pic>
            <p:pic>
              <p:nvPicPr>
                <p:cNvPr id="230" name="그림 229" descr="텍스트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98C082C7-D91F-BA4A-BA32-169DFB147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5205" y="3752133"/>
                  <a:ext cx="2213562" cy="2030334"/>
                </a:xfrm>
                <a:prstGeom prst="rect">
                  <a:avLst/>
                </a:prstGeom>
              </p:spPr>
            </p:pic>
            <p:pic>
              <p:nvPicPr>
                <p:cNvPr id="231" name="그림 230" descr="텍스트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79DD44B6-73C0-4E40-1C41-4A4C0DE155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6018" y="3750590"/>
                  <a:ext cx="2213562" cy="2030334"/>
                </a:xfrm>
                <a:prstGeom prst="rect">
                  <a:avLst/>
                </a:prstGeom>
              </p:spPr>
            </p:pic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9C98F81C-0C9A-3D21-214B-38EEE389A7D8}"/>
                  </a:ext>
                </a:extLst>
              </p:cNvPr>
              <p:cNvGrpSpPr/>
              <p:nvPr/>
            </p:nvGrpSpPr>
            <p:grpSpPr>
              <a:xfrm>
                <a:off x="1546828" y="2841645"/>
                <a:ext cx="3142390" cy="1307095"/>
                <a:chOff x="2049255" y="2862536"/>
                <a:chExt cx="3142390" cy="1307095"/>
              </a:xfrm>
            </p:grpSpPr>
            <p:sp>
              <p:nvSpPr>
                <p:cNvPr id="243" name="타원 242">
                  <a:extLst>
                    <a:ext uri="{FF2B5EF4-FFF2-40B4-BE49-F238E27FC236}">
                      <a16:creationId xmlns:a16="http://schemas.microsoft.com/office/drawing/2014/main" id="{C99456C9-72C2-7B94-3A33-BBD3B1E02F75}"/>
                    </a:ext>
                  </a:extLst>
                </p:cNvPr>
                <p:cNvSpPr/>
                <p:nvPr/>
              </p:nvSpPr>
              <p:spPr>
                <a:xfrm>
                  <a:off x="2049255" y="2862536"/>
                  <a:ext cx="3142390" cy="130709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endParaRP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58EFB9C5-6AF9-D27A-3676-677A514A40A3}"/>
                    </a:ext>
                  </a:extLst>
                </p:cNvPr>
                <p:cNvSpPr txBox="1"/>
                <p:nvPr/>
              </p:nvSpPr>
              <p:spPr>
                <a:xfrm>
                  <a:off x="2103227" y="3350879"/>
                  <a:ext cx="30344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>
                      <a:solidFill>
                        <a:srgbClr val="F9567E"/>
                      </a:solidFill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rPr>
                    <a:t>100,000</a:t>
                  </a:r>
                  <a:r>
                    <a:rPr kumimoji="1" lang="ko-KR" altLang="en-US"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rPr>
                    <a:t>개의 케이크 이미지</a:t>
                  </a:r>
                </a:p>
              </p:txBody>
            </p:sp>
          </p:grpSp>
        </p:grp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1E83DC9D-6CCD-B948-9010-E2E847C5C00A}"/>
              </a:ext>
            </a:extLst>
          </p:cNvPr>
          <p:cNvGrpSpPr/>
          <p:nvPr/>
        </p:nvGrpSpPr>
        <p:grpSpPr>
          <a:xfrm>
            <a:off x="2030763" y="5784462"/>
            <a:ext cx="8130475" cy="505474"/>
            <a:chOff x="1226920" y="5784462"/>
            <a:chExt cx="8130475" cy="505474"/>
          </a:xfrm>
        </p:grpSpPr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A6F431F-E5B8-DE43-9213-9C80E9452C24}"/>
                </a:ext>
              </a:extLst>
            </p:cNvPr>
            <p:cNvSpPr txBox="1"/>
            <p:nvPr/>
          </p:nvSpPr>
          <p:spPr>
            <a:xfrm>
              <a:off x="1226920" y="5829449"/>
              <a:ext cx="547647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100">
                  <a:solidFill>
                    <a:srgbClr val="40414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큐레이션 </a:t>
              </a:r>
              <a:r>
                <a:rPr kumimoji="1" lang="ko-KR" altLang="en-US" sz="2100">
                  <a:solidFill>
                    <a:srgbClr val="F9567E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문구에 맞는 케이크를 선별</a:t>
              </a:r>
              <a:r>
                <a:rPr kumimoji="1" lang="ko-KR" altLang="en-US" sz="2100">
                  <a:solidFill>
                    <a:srgbClr val="40414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하는 것의 </a:t>
              </a:r>
              <a:r>
                <a:rPr kumimoji="1" lang="ko-KR" altLang="en-US" sz="2100">
                  <a:solidFill>
                    <a:srgbClr val="F9567E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한계 </a:t>
              </a:r>
            </a:p>
          </p:txBody>
        </p:sp>
        <p:sp>
          <p:nvSpPr>
            <p:cNvPr id="247" name="아래쪽 화살표[D] 246">
              <a:extLst>
                <a:ext uri="{FF2B5EF4-FFF2-40B4-BE49-F238E27FC236}">
                  <a16:creationId xmlns:a16="http://schemas.microsoft.com/office/drawing/2014/main" id="{7058E622-41CE-C567-F2A8-C3E691C28E88}"/>
                </a:ext>
              </a:extLst>
            </p:cNvPr>
            <p:cNvSpPr/>
            <p:nvPr/>
          </p:nvSpPr>
          <p:spPr>
            <a:xfrm rot="16200000">
              <a:off x="6911733" y="5717271"/>
              <a:ext cx="505474" cy="639855"/>
            </a:xfrm>
            <a:prstGeom prst="downArrow">
              <a:avLst/>
            </a:prstGeom>
            <a:solidFill>
              <a:srgbClr val="4040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rgbClr val="F8567F"/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E456418-B78F-FFE1-D060-71D2173C5DF7}"/>
                </a:ext>
              </a:extLst>
            </p:cNvPr>
            <p:cNvSpPr txBox="1"/>
            <p:nvPr/>
          </p:nvSpPr>
          <p:spPr>
            <a:xfrm>
              <a:off x="7625547" y="5829449"/>
              <a:ext cx="1731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100">
                  <a:solidFill>
                    <a:srgbClr val="40414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검색 기능 활용</a:t>
              </a:r>
              <a:endParaRPr kumimoji="1" lang="ko-KR" altLang="en-US" sz="2100">
                <a:solidFill>
                  <a:srgbClr val="F9567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pic>
        <p:nvPicPr>
          <p:cNvPr id="250" name="그림 249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7BFBE7A-8F83-8E93-0DC2-962E7D3D178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-3132777"/>
            <a:ext cx="7772400" cy="1720868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3117CF9-ECB2-EE89-39F1-864EBFC5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Object 26">
            <a:extLst>
              <a:ext uri="{FF2B5EF4-FFF2-40B4-BE49-F238E27FC236}">
                <a16:creationId xmlns:a16="http://schemas.microsoft.com/office/drawing/2014/main" id="{0FA94943-C38B-435F-C7CB-B1D7EDF84C24}"/>
              </a:ext>
            </a:extLst>
          </p:cNvPr>
          <p:cNvSpPr txBox="1"/>
          <p:nvPr/>
        </p:nvSpPr>
        <p:spPr>
          <a:xfrm>
            <a:off x="458794" y="478638"/>
            <a:ext cx="955445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3200" b="1" kern="0" dirty="0">
                <a:solidFill>
                  <a:srgbClr val="40404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큐레이션</a:t>
            </a:r>
            <a:endParaRPr lang="en-US" altLang="ko-KR" sz="3200" b="1" dirty="0">
              <a:solidFill>
                <a:srgbClr val="F8567D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42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명함, 폰트, 스크린샷이(가) 표시된 사진&#10;&#10;자동 생성된 설명">
            <a:extLst>
              <a:ext uri="{FF2B5EF4-FFF2-40B4-BE49-F238E27FC236}">
                <a16:creationId xmlns:a16="http://schemas.microsoft.com/office/drawing/2014/main" id="{08FB6921-2304-3A69-9F1D-4F891ACC1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-1851643"/>
            <a:ext cx="3496733" cy="1413933"/>
          </a:xfrm>
          <a:prstGeom prst="rect">
            <a:avLst/>
          </a:prstGeom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09B08265-1C87-4EB7-202F-71230C731137}"/>
              </a:ext>
            </a:extLst>
          </p:cNvPr>
          <p:cNvCxnSpPr>
            <a:cxnSpLocks/>
          </p:cNvCxnSpPr>
          <p:nvPr/>
        </p:nvCxnSpPr>
        <p:spPr>
          <a:xfrm>
            <a:off x="6093141" y="1811837"/>
            <a:ext cx="0" cy="4428879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7C0D749-7390-0F4E-5A9F-B8EC16EFABD7}"/>
              </a:ext>
            </a:extLst>
          </p:cNvPr>
          <p:cNvSpPr/>
          <p:nvPr/>
        </p:nvSpPr>
        <p:spPr>
          <a:xfrm>
            <a:off x="656960" y="1448233"/>
            <a:ext cx="4944238" cy="4968581"/>
          </a:xfrm>
          <a:prstGeom prst="roundRect">
            <a:avLst>
              <a:gd name="adj" fmla="val 3530"/>
            </a:avLst>
          </a:prstGeom>
          <a:solidFill>
            <a:schemeClr val="bg1"/>
          </a:solidFill>
          <a:ln>
            <a:noFill/>
          </a:ln>
          <a:effectLst>
            <a:outerShdw blurRad="304054" sx="102000" sy="102000" algn="ctr" rotWithShape="0">
              <a:prstClr val="black">
                <a:alpha val="5079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8F3EF-1C66-0D3E-61E4-EB69F095FD39}"/>
              </a:ext>
            </a:extLst>
          </p:cNvPr>
          <p:cNvSpPr txBox="1"/>
          <p:nvPr/>
        </p:nvSpPr>
        <p:spPr>
          <a:xfrm>
            <a:off x="852337" y="2242879"/>
            <a:ext cx="4553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특정 키워드 집중으로 인한 큐레이션 밸런스 문제</a:t>
            </a:r>
            <a:endParaRPr lang="ko-KR" altLang="en-US">
              <a:solidFill>
                <a:srgbClr val="40414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C8A09-0876-E908-ED03-06965CB39B73}"/>
              </a:ext>
            </a:extLst>
          </p:cNvPr>
          <p:cNvSpPr txBox="1"/>
          <p:nvPr/>
        </p:nvSpPr>
        <p:spPr>
          <a:xfrm>
            <a:off x="1380713" y="1762056"/>
            <a:ext cx="3496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kern="0">
                <a:solidFill>
                  <a:srgbClr val="40414F"/>
                </a:solidFill>
                <a:latin typeface="Pretendard ExtraBold" panose="02000503000000020004" pitchFamily="2" charset="-127"/>
                <a:ea typeface="Pretendard ExtraBold"/>
                <a:cs typeface="Pretendard ExtraBold" panose="02000503000000020004" pitchFamily="2" charset="-127"/>
              </a:rPr>
              <a:t>Problem</a:t>
            </a:r>
            <a:endParaRPr lang="ko-KR" altLang="en-US" sz="2800">
              <a:solidFill>
                <a:srgbClr val="40414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7CF0B-3140-9C91-6E94-23871EDF8C1E}"/>
              </a:ext>
            </a:extLst>
          </p:cNvPr>
          <p:cNvSpPr txBox="1"/>
          <p:nvPr/>
        </p:nvSpPr>
        <p:spPr>
          <a:xfrm>
            <a:off x="6817138" y="2244008"/>
            <a:ext cx="4553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벡터 가중치 조절</a:t>
            </a:r>
            <a:r>
              <a:rPr lang="en-US" altLang="ko-KR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키워드 프롬프트 엔지니어링</a:t>
            </a:r>
            <a:endParaRPr lang="ko-KR" altLang="en-US">
              <a:solidFill>
                <a:srgbClr val="40414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5A6456-9F12-DF3D-1C9D-278287B81EB1}"/>
              </a:ext>
            </a:extLst>
          </p:cNvPr>
          <p:cNvSpPr txBox="1"/>
          <p:nvPr/>
        </p:nvSpPr>
        <p:spPr>
          <a:xfrm>
            <a:off x="7345514" y="1763185"/>
            <a:ext cx="3496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kern="0">
                <a:solidFill>
                  <a:srgbClr val="40414F"/>
                </a:solidFill>
                <a:latin typeface="Pretendard ExtraBold" panose="02000503000000020004" pitchFamily="2" charset="-127"/>
                <a:ea typeface="Pretendard ExtraBold"/>
                <a:cs typeface="Pretendard ExtraBold" panose="02000503000000020004" pitchFamily="2" charset="-127"/>
              </a:rPr>
              <a:t>Solve</a:t>
            </a:r>
            <a:endParaRPr lang="ko-KR" altLang="en-US" sz="2800">
              <a:solidFill>
                <a:srgbClr val="40414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530455-D0D5-2A8F-1412-5184498AB799}"/>
              </a:ext>
            </a:extLst>
          </p:cNvPr>
          <p:cNvSpPr txBox="1"/>
          <p:nvPr/>
        </p:nvSpPr>
        <p:spPr>
          <a:xfrm>
            <a:off x="6093141" y="6283740"/>
            <a:ext cx="5626861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큐레이션의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정확도를 높이기 위해 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Top-down, Bottom-up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방식을 혼합한 </a:t>
            </a:r>
            <a:r>
              <a:rPr kumimoji="1" lang="ko-KR" altLang="en-US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엔지니어링</a:t>
            </a: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도입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ore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키워드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집중을 낮추기 위해 </a:t>
            </a:r>
            <a:r>
              <a:rPr kumimoji="1" lang="ko-KR" altLang="en-US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가중치 조절</a:t>
            </a:r>
            <a:endParaRPr kumimoji="1" lang="en-US" altLang="ko-Kore-KR" sz="1600" b="1" dirty="0">
              <a:solidFill>
                <a:srgbClr val="F9567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0" name="슬라이드 번호 개체 틀 6">
            <a:extLst>
              <a:ext uri="{FF2B5EF4-FFF2-40B4-BE49-F238E27FC236}">
                <a16:creationId xmlns:a16="http://schemas.microsoft.com/office/drawing/2014/main" id="{7F4CFB88-2F10-0B1A-BBF7-DF399B6C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137" y="6436219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FCD01A-29D2-2409-F6D4-AA1D2931ED4B}"/>
              </a:ext>
            </a:extLst>
          </p:cNvPr>
          <p:cNvGrpSpPr/>
          <p:nvPr/>
        </p:nvGrpSpPr>
        <p:grpSpPr>
          <a:xfrm>
            <a:off x="3532777" y="3173761"/>
            <a:ext cx="1608247" cy="1608175"/>
            <a:chOff x="2787089" y="2117649"/>
            <a:chExt cx="2067639" cy="2067545"/>
          </a:xfrm>
        </p:grpSpPr>
        <p:pic>
          <p:nvPicPr>
            <p:cNvPr id="18" name="그림 17" descr="생일 케이크, 장식된, 식물, 실내이(가) 표시된 사진&#10;&#10;자동 생성된 설명">
              <a:extLst>
                <a:ext uri="{FF2B5EF4-FFF2-40B4-BE49-F238E27FC236}">
                  <a16:creationId xmlns:a16="http://schemas.microsoft.com/office/drawing/2014/main" id="{B737B197-27D6-1860-F1D7-EE4865EC3D64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t="14344" b="19911"/>
            <a:stretch/>
          </p:blipFill>
          <p:spPr>
            <a:xfrm>
              <a:off x="4154464" y="3493994"/>
              <a:ext cx="691200" cy="691200"/>
            </a:xfrm>
            <a:prstGeom prst="rect">
              <a:avLst/>
            </a:prstGeom>
          </p:spPr>
        </p:pic>
        <p:pic>
          <p:nvPicPr>
            <p:cNvPr id="19" name="그림 18" descr="생일 케이크, 실내이(가) 표시된 사진&#10;&#10;자동 생성된 설명">
              <a:extLst>
                <a:ext uri="{FF2B5EF4-FFF2-40B4-BE49-F238E27FC236}">
                  <a16:creationId xmlns:a16="http://schemas.microsoft.com/office/drawing/2014/main" id="{3D592E9F-322B-3590-BB27-F60E6EE4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7089" y="3497538"/>
              <a:ext cx="686401" cy="686401"/>
            </a:xfrm>
            <a:prstGeom prst="rect">
              <a:avLst/>
            </a:prstGeom>
          </p:spPr>
        </p:pic>
        <p:pic>
          <p:nvPicPr>
            <p:cNvPr id="20" name="그림 19" descr="텍스트, 만화 영화이(가) 표시된 사진&#10;&#10;자동 생성된 설명">
              <a:extLst>
                <a:ext uri="{FF2B5EF4-FFF2-40B4-BE49-F238E27FC236}">
                  <a16:creationId xmlns:a16="http://schemas.microsoft.com/office/drawing/2014/main" id="{EFD0AA6F-0106-6B7A-9920-144BCA729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3528" y="2803059"/>
              <a:ext cx="691200" cy="691200"/>
            </a:xfrm>
            <a:prstGeom prst="rect">
              <a:avLst/>
            </a:prstGeom>
          </p:spPr>
        </p:pic>
        <p:pic>
          <p:nvPicPr>
            <p:cNvPr id="21" name="그림 20" descr="만화 영화, 스마일리, 실내이(가) 표시된 사진&#10;&#10;자동 생성된 설명">
              <a:extLst>
                <a:ext uri="{FF2B5EF4-FFF2-40B4-BE49-F238E27FC236}">
                  <a16:creationId xmlns:a16="http://schemas.microsoft.com/office/drawing/2014/main" id="{0A10C068-1801-DA17-2B00-A17819D23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1259" y="2117650"/>
              <a:ext cx="689944" cy="689944"/>
            </a:xfrm>
            <a:prstGeom prst="rect">
              <a:avLst/>
            </a:prstGeom>
          </p:spPr>
        </p:pic>
        <p:pic>
          <p:nvPicPr>
            <p:cNvPr id="22" name="그림 21" descr="만화 영화, 미소, 생일 케이크이(가) 표시된 사진&#10;&#10;자동 생성된 설명">
              <a:extLst>
                <a:ext uri="{FF2B5EF4-FFF2-40B4-BE49-F238E27FC236}">
                  <a16:creationId xmlns:a16="http://schemas.microsoft.com/office/drawing/2014/main" id="{CF8832C6-80FA-7D98-1C2B-C63D5A3C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1259" y="2807594"/>
              <a:ext cx="689944" cy="689944"/>
            </a:xfrm>
            <a:prstGeom prst="rect">
              <a:avLst/>
            </a:prstGeom>
          </p:spPr>
        </p:pic>
        <p:pic>
          <p:nvPicPr>
            <p:cNvPr id="23" name="그림 22" descr="생일 케이크, 케이크 데코, 케이크 데코용품, 아이싱이(가) 표시된 사진&#10;&#10;자동 생성된 설명">
              <a:extLst>
                <a:ext uri="{FF2B5EF4-FFF2-40B4-BE49-F238E27FC236}">
                  <a16:creationId xmlns:a16="http://schemas.microsoft.com/office/drawing/2014/main" id="{B39EEDA3-95DF-A417-A89E-48D37DF47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73489" y="3493994"/>
              <a:ext cx="689945" cy="689945"/>
            </a:xfrm>
            <a:prstGeom prst="rect">
              <a:avLst/>
            </a:prstGeom>
          </p:spPr>
        </p:pic>
        <p:pic>
          <p:nvPicPr>
            <p:cNvPr id="24" name="그림 23" descr="텍스트, 만화 영화, 미소, 스마일리이(가) 표시된 사진&#10;&#10;자동 생성된 설명">
              <a:extLst>
                <a:ext uri="{FF2B5EF4-FFF2-40B4-BE49-F238E27FC236}">
                  <a16:creationId xmlns:a16="http://schemas.microsoft.com/office/drawing/2014/main" id="{DA2BC95E-CED1-1B81-1A32-CF6B9D893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81203" y="2117650"/>
              <a:ext cx="689945" cy="689945"/>
            </a:xfrm>
            <a:prstGeom prst="rect">
              <a:avLst/>
            </a:prstGeom>
          </p:spPr>
        </p:pic>
        <p:pic>
          <p:nvPicPr>
            <p:cNvPr id="25" name="그림 24" descr="만화 영화, 생일 케이크, 예술, 실내이(가) 표시된 사진&#10;&#10;자동 생성된 설명">
              <a:extLst>
                <a:ext uri="{FF2B5EF4-FFF2-40B4-BE49-F238E27FC236}">
                  <a16:creationId xmlns:a16="http://schemas.microsoft.com/office/drawing/2014/main" id="{DF9B7845-AD16-5B21-1336-D70C0758B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117" b="7336"/>
            <a:stretch/>
          </p:blipFill>
          <p:spPr>
            <a:xfrm>
              <a:off x="4171147" y="2117649"/>
              <a:ext cx="680012" cy="685145"/>
            </a:xfrm>
            <a:prstGeom prst="rect">
              <a:avLst/>
            </a:prstGeom>
          </p:spPr>
        </p:pic>
        <p:pic>
          <p:nvPicPr>
            <p:cNvPr id="26" name="그림 25" descr="만화 영화, 스마일리, 생일 케이크이(가) 표시된 사진&#10;&#10;자동 생성된 설명">
              <a:extLst>
                <a:ext uri="{FF2B5EF4-FFF2-40B4-BE49-F238E27FC236}">
                  <a16:creationId xmlns:a16="http://schemas.microsoft.com/office/drawing/2014/main" id="{3D844799-D042-30B3-5679-5DD7053C5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940" r="9188"/>
            <a:stretch/>
          </p:blipFill>
          <p:spPr>
            <a:xfrm>
              <a:off x="3480103" y="2807285"/>
              <a:ext cx="683579" cy="690299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FD45EDA-658A-D5EF-C50C-DAD957EAFA32}"/>
              </a:ext>
            </a:extLst>
          </p:cNvPr>
          <p:cNvSpPr txBox="1"/>
          <p:nvPr/>
        </p:nvSpPr>
        <p:spPr>
          <a:xfrm>
            <a:off x="1213205" y="3134021"/>
            <a:ext cx="780983" cy="1477328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디즈니</a:t>
            </a:r>
            <a:endParaRPr kumimoji="1" lang="en-US" altLang="ko-KR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뽀로로</a:t>
            </a:r>
            <a:endParaRPr kumimoji="1" lang="en-US" altLang="ko-KR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포켓몬</a:t>
            </a:r>
            <a:endParaRPr kumimoji="1" lang="en-US" altLang="ko-KR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공주</a:t>
            </a:r>
            <a:endParaRPr kumimoji="1" lang="en-US" altLang="ko-KR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  <a:endParaRPr kumimoji="1" lang="ko-Kore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40179C-1ACC-4BCE-7368-152B0A85950B}"/>
              </a:ext>
            </a:extLst>
          </p:cNvPr>
          <p:cNvSpPr txBox="1"/>
          <p:nvPr/>
        </p:nvSpPr>
        <p:spPr>
          <a:xfrm>
            <a:off x="899319" y="4630708"/>
            <a:ext cx="1408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Keywords</a:t>
            </a:r>
            <a:endParaRPr lang="ko-Kore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82BEC40A-099D-2522-AE97-5D9BDB042074}"/>
              </a:ext>
            </a:extLst>
          </p:cNvPr>
          <p:cNvSpPr/>
          <p:nvPr/>
        </p:nvSpPr>
        <p:spPr>
          <a:xfrm>
            <a:off x="2308074" y="3561193"/>
            <a:ext cx="1084882" cy="783442"/>
          </a:xfrm>
          <a:prstGeom prst="rightArrow">
            <a:avLst/>
          </a:prstGeom>
          <a:solidFill>
            <a:srgbClr val="F956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Search</a:t>
            </a:r>
            <a:endParaRPr kumimoji="1" lang="ko-Kore-KR" altLang="en-US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FCE5D8-8F9F-F834-889B-48A60EB13857}"/>
              </a:ext>
            </a:extLst>
          </p:cNvPr>
          <p:cNvSpPr txBox="1"/>
          <p:nvPr/>
        </p:nvSpPr>
        <p:spPr>
          <a:xfrm>
            <a:off x="695559" y="5430128"/>
            <a:ext cx="4867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주제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대한 </a:t>
            </a:r>
            <a:r>
              <a:rPr kumimoji="1" lang="ko-KR" altLang="en-US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들을 종합하여 </a:t>
            </a:r>
            <a:r>
              <a:rPr kumimoji="1" lang="ko-KR" altLang="en-US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검색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진행했을 때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algn="ctr"/>
            <a:r>
              <a:rPr kumimoji="1" lang="ko-KR" altLang="en-US" sz="16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키워드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kumimoji="1" lang="ko-KR" altLang="en-US" sz="1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kumimoji="1" lang="ko-KR" altLang="en-US" sz="1600" b="1" dirty="0">
                <a:solidFill>
                  <a:srgbClr val="F9567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집중이 높아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검색 결과가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키워드들과의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관계에 </a:t>
            </a:r>
            <a:r>
              <a:rPr kumimoji="1" lang="ko-KR" altLang="en-US" sz="1600" b="1" dirty="0" err="1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불균형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하게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나타나는 문제</a:t>
            </a:r>
            <a:endParaRPr kumimoji="1" lang="ko-Kore-KR" altLang="en-US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31" name="표 160">
            <a:extLst>
              <a:ext uri="{FF2B5EF4-FFF2-40B4-BE49-F238E27FC236}">
                <a16:creationId xmlns:a16="http://schemas.microsoft.com/office/drawing/2014/main" id="{8C683D5B-233B-16CA-208F-546BDADE02C0}"/>
              </a:ext>
            </a:extLst>
          </p:cNvPr>
          <p:cNvGraphicFramePr>
            <a:graphicFrameLocks noGrp="1"/>
          </p:cNvGraphicFramePr>
          <p:nvPr/>
        </p:nvGraphicFramePr>
        <p:xfrm>
          <a:off x="7845161" y="4201496"/>
          <a:ext cx="2628450" cy="561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075">
                  <a:extLst>
                    <a:ext uri="{9D8B030D-6E8A-4147-A177-3AD203B41FA5}">
                      <a16:colId xmlns:a16="http://schemas.microsoft.com/office/drawing/2014/main" val="172497073"/>
                    </a:ext>
                  </a:extLst>
                </a:gridCol>
                <a:gridCol w="438075">
                  <a:extLst>
                    <a:ext uri="{9D8B030D-6E8A-4147-A177-3AD203B41FA5}">
                      <a16:colId xmlns:a16="http://schemas.microsoft.com/office/drawing/2014/main" val="1561797238"/>
                    </a:ext>
                  </a:extLst>
                </a:gridCol>
                <a:gridCol w="438075">
                  <a:extLst>
                    <a:ext uri="{9D8B030D-6E8A-4147-A177-3AD203B41FA5}">
                      <a16:colId xmlns:a16="http://schemas.microsoft.com/office/drawing/2014/main" val="2639198798"/>
                    </a:ext>
                  </a:extLst>
                </a:gridCol>
                <a:gridCol w="438075">
                  <a:extLst>
                    <a:ext uri="{9D8B030D-6E8A-4147-A177-3AD203B41FA5}">
                      <a16:colId xmlns:a16="http://schemas.microsoft.com/office/drawing/2014/main" val="2209978069"/>
                    </a:ext>
                  </a:extLst>
                </a:gridCol>
                <a:gridCol w="438075">
                  <a:extLst>
                    <a:ext uri="{9D8B030D-6E8A-4147-A177-3AD203B41FA5}">
                      <a16:colId xmlns:a16="http://schemas.microsoft.com/office/drawing/2014/main" val="2090017984"/>
                    </a:ext>
                  </a:extLst>
                </a:gridCol>
                <a:gridCol w="438075">
                  <a:extLst>
                    <a:ext uri="{9D8B030D-6E8A-4147-A177-3AD203B41FA5}">
                      <a16:colId xmlns:a16="http://schemas.microsoft.com/office/drawing/2014/main" val="3536191212"/>
                    </a:ext>
                  </a:extLst>
                </a:gridCol>
              </a:tblGrid>
              <a:tr h="280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Vector</a:t>
                      </a:r>
                      <a:endParaRPr lang="ko-Kore-KR" altLang="en-US" sz="6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뽀로로</a:t>
                      </a:r>
                      <a:endParaRPr lang="ko-Kore-KR" altLang="en-US" sz="6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Cartoon</a:t>
                      </a:r>
                      <a:endParaRPr lang="ko-Kore-KR" altLang="en-US" sz="6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포켓몬</a:t>
                      </a: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birthday</a:t>
                      </a:r>
                      <a:endParaRPr lang="ko-Kore-KR" altLang="en-US" sz="6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…</a:t>
                      </a:r>
                      <a:endParaRPr lang="ko-Kore-KR" altLang="en-US" sz="6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549408"/>
                  </a:ext>
                </a:extLst>
              </a:tr>
              <a:tr h="280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Weight</a:t>
                      </a:r>
                      <a:endParaRPr lang="ko-Kore-KR" altLang="en-US" sz="6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0.5</a:t>
                      </a:r>
                      <a:endParaRPr lang="ko-Kore-KR" altLang="en-US" sz="6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1.3</a:t>
                      </a:r>
                      <a:endParaRPr lang="ko-Kore-KR" altLang="en-US" sz="6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0.3</a:t>
                      </a:r>
                      <a:endParaRPr lang="ko-Kore-KR" altLang="en-US" sz="6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6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…</a:t>
                      </a:r>
                      <a:endParaRPr lang="ko-Kore-KR" altLang="en-US" sz="6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9260" marR="69260" marT="34630" marB="34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570961"/>
                  </a:ext>
                </a:extLst>
              </a:tr>
            </a:tbl>
          </a:graphicData>
        </a:graphic>
      </p:graphicFrame>
      <p:graphicFrame>
        <p:nvGraphicFramePr>
          <p:cNvPr id="32" name="표 160">
            <a:extLst>
              <a:ext uri="{FF2B5EF4-FFF2-40B4-BE49-F238E27FC236}">
                <a16:creationId xmlns:a16="http://schemas.microsoft.com/office/drawing/2014/main" id="{303E91DD-E4D7-9951-A8C2-049CAC7A075F}"/>
              </a:ext>
            </a:extLst>
          </p:cNvPr>
          <p:cNvGraphicFramePr>
            <a:graphicFrameLocks noGrp="1"/>
          </p:cNvGraphicFramePr>
          <p:nvPr/>
        </p:nvGraphicFramePr>
        <p:xfrm>
          <a:off x="7833380" y="2748971"/>
          <a:ext cx="2628450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90">
                  <a:extLst>
                    <a:ext uri="{9D8B030D-6E8A-4147-A177-3AD203B41FA5}">
                      <a16:colId xmlns:a16="http://schemas.microsoft.com/office/drawing/2014/main" val="1561797238"/>
                    </a:ext>
                  </a:extLst>
                </a:gridCol>
                <a:gridCol w="525690">
                  <a:extLst>
                    <a:ext uri="{9D8B030D-6E8A-4147-A177-3AD203B41FA5}">
                      <a16:colId xmlns:a16="http://schemas.microsoft.com/office/drawing/2014/main" val="2639198798"/>
                    </a:ext>
                  </a:extLst>
                </a:gridCol>
                <a:gridCol w="525690">
                  <a:extLst>
                    <a:ext uri="{9D8B030D-6E8A-4147-A177-3AD203B41FA5}">
                      <a16:colId xmlns:a16="http://schemas.microsoft.com/office/drawing/2014/main" val="2209978069"/>
                    </a:ext>
                  </a:extLst>
                </a:gridCol>
                <a:gridCol w="525690">
                  <a:extLst>
                    <a:ext uri="{9D8B030D-6E8A-4147-A177-3AD203B41FA5}">
                      <a16:colId xmlns:a16="http://schemas.microsoft.com/office/drawing/2014/main" val="2090017984"/>
                    </a:ext>
                  </a:extLst>
                </a:gridCol>
                <a:gridCol w="525690">
                  <a:extLst>
                    <a:ext uri="{9D8B030D-6E8A-4147-A177-3AD203B41FA5}">
                      <a16:colId xmlns:a16="http://schemas.microsoft.com/office/drawing/2014/main" val="3536191212"/>
                    </a:ext>
                  </a:extLst>
                </a:gridCol>
              </a:tblGrid>
              <a:tr h="19813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뽀로로</a:t>
                      </a:r>
                      <a:endParaRPr lang="ko-Kore-KR" altLang="en-US" sz="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디즈니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포켓몬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…</a:t>
                      </a:r>
                      <a:endParaRPr lang="ko-Kore-KR" altLang="en-US" sz="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54940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2A36804-D748-F72E-1AB8-ED3F03A9AB74}"/>
              </a:ext>
            </a:extLst>
          </p:cNvPr>
          <p:cNvSpPr txBox="1"/>
          <p:nvPr/>
        </p:nvSpPr>
        <p:spPr>
          <a:xfrm>
            <a:off x="7833380" y="3158352"/>
            <a:ext cx="2628449" cy="461665"/>
          </a:xfrm>
          <a:prstGeom prst="rect">
            <a:avLst/>
          </a:prstGeom>
          <a:noFill/>
          <a:ln cap="flat">
            <a:solidFill>
              <a:schemeClr val="accent1">
                <a:shade val="15000"/>
              </a:schemeClr>
            </a:solidFill>
            <a:round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cake with a cartoon character on top of it.</a:t>
            </a:r>
          </a:p>
          <a:p>
            <a:pPr algn="ctr"/>
            <a:r>
              <a:rPr lang="en" altLang="ko-Kore-KR" sz="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birthday cake with a cartoon character on it.</a:t>
            </a:r>
          </a:p>
          <a:p>
            <a:pPr algn="ctr"/>
            <a:r>
              <a:rPr lang="en-US" altLang="ko-KR" sz="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  <a:endParaRPr lang="en" altLang="ko-Kore-KR" sz="8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80498A-98A9-06A9-BEC8-9ADBEF9ABDD7}"/>
              </a:ext>
            </a:extLst>
          </p:cNvPr>
          <p:cNvSpPr txBox="1"/>
          <p:nvPr/>
        </p:nvSpPr>
        <p:spPr>
          <a:xfrm>
            <a:off x="8143064" y="4745570"/>
            <a:ext cx="1987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벡터 가중치 조절</a:t>
            </a:r>
            <a:endParaRPr lang="ko-Kore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D2963A-519F-CA06-52BA-733177D87D67}"/>
              </a:ext>
            </a:extLst>
          </p:cNvPr>
          <p:cNvSpPr txBox="1"/>
          <p:nvPr/>
        </p:nvSpPr>
        <p:spPr>
          <a:xfrm>
            <a:off x="8026089" y="2912560"/>
            <a:ext cx="2243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Top-down(</a:t>
            </a:r>
            <a:r>
              <a:rPr lang="ko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수기 선정</a:t>
            </a:r>
            <a:r>
              <a:rPr lang="en-US" altLang="ko-KR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ore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09CD5-E745-DA48-D3B7-7F6AB8060CCA}"/>
              </a:ext>
            </a:extLst>
          </p:cNvPr>
          <p:cNvSpPr txBox="1"/>
          <p:nvPr/>
        </p:nvSpPr>
        <p:spPr>
          <a:xfrm>
            <a:off x="7867728" y="3592331"/>
            <a:ext cx="2559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Bottom-up(Image Captioning)</a:t>
            </a:r>
            <a:endParaRPr lang="ko-Kore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495AA3B2-A0A4-0827-0392-C8AC79052078}"/>
              </a:ext>
            </a:extLst>
          </p:cNvPr>
          <p:cNvSpPr/>
          <p:nvPr/>
        </p:nvSpPr>
        <p:spPr>
          <a:xfrm>
            <a:off x="7743918" y="2661364"/>
            <a:ext cx="2807369" cy="118525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50DDAB-BF9E-B802-DC6F-7E94D82B5F04}"/>
              </a:ext>
            </a:extLst>
          </p:cNvPr>
          <p:cNvSpPr txBox="1"/>
          <p:nvPr/>
        </p:nvSpPr>
        <p:spPr>
          <a:xfrm>
            <a:off x="7845161" y="3833210"/>
            <a:ext cx="2559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프롬프트 엔지니어링</a:t>
            </a:r>
            <a:endParaRPr lang="ko-Kore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1DB0A069-2A7A-3634-6DBB-FF4011860D3A}"/>
              </a:ext>
            </a:extLst>
          </p:cNvPr>
          <p:cNvSpPr txBox="1"/>
          <p:nvPr/>
        </p:nvSpPr>
        <p:spPr>
          <a:xfrm>
            <a:off x="458794" y="478638"/>
            <a:ext cx="955445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3200" b="1" kern="0" dirty="0">
                <a:solidFill>
                  <a:srgbClr val="40404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큐레이션</a:t>
            </a:r>
            <a:endParaRPr lang="en-US" altLang="ko-KR" sz="3200" b="1" dirty="0">
              <a:solidFill>
                <a:srgbClr val="F8567D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53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명함, 폰트, 스크린샷이(가) 표시된 사진&#10;&#10;자동 생성된 설명">
            <a:extLst>
              <a:ext uri="{FF2B5EF4-FFF2-40B4-BE49-F238E27FC236}">
                <a16:creationId xmlns:a16="http://schemas.microsoft.com/office/drawing/2014/main" id="{08FB6921-2304-3A69-9F1D-4F891ACC1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-1851643"/>
            <a:ext cx="3496733" cy="1413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745C6-6ED7-D6C6-1DC6-8C449862D8AC}"/>
              </a:ext>
            </a:extLst>
          </p:cNvPr>
          <p:cNvSpPr txBox="1"/>
          <p:nvPr/>
        </p:nvSpPr>
        <p:spPr>
          <a:xfrm>
            <a:off x="0" y="7055228"/>
            <a:ext cx="15977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solidFill>
                  <a:schemeClr val="bg1"/>
                </a:solidFill>
              </a:rPr>
              <a:t>커스텀</a:t>
            </a:r>
            <a:r>
              <a:rPr kumimoji="1" lang="ko-KR" altLang="en-US">
                <a:solidFill>
                  <a:schemeClr val="bg1"/>
                </a:solidFill>
              </a:rPr>
              <a:t> 케이크 디자인은 매우 다양하기 때문에 유사성을 판별할 방법이 필요하다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r>
              <a:rPr kumimoji="1" lang="en-US" altLang="ko-KR">
                <a:solidFill>
                  <a:schemeClr val="bg1"/>
                </a:solidFill>
              </a:rPr>
              <a:t>(</a:t>
            </a:r>
            <a:r>
              <a:rPr kumimoji="1" lang="ko-KR" altLang="en-US">
                <a:solidFill>
                  <a:schemeClr val="bg1"/>
                </a:solidFill>
              </a:rPr>
              <a:t>현재 </a:t>
            </a:r>
            <a:r>
              <a:rPr kumimoji="1" lang="en-US" altLang="ko-KR">
                <a:solidFill>
                  <a:schemeClr val="bg1"/>
                </a:solidFill>
              </a:rPr>
              <a:t>DB </a:t>
            </a:r>
            <a:r>
              <a:rPr kumimoji="1" lang="ko-KR" altLang="en-US">
                <a:solidFill>
                  <a:schemeClr val="bg1"/>
                </a:solidFill>
              </a:rPr>
              <a:t>케이크 디자인 개수 </a:t>
            </a:r>
            <a:r>
              <a:rPr kumimoji="1" lang="en-US" altLang="ko-KR">
                <a:solidFill>
                  <a:schemeClr val="bg1"/>
                </a:solidFill>
              </a:rPr>
              <a:t>100,231</a:t>
            </a:r>
            <a:r>
              <a:rPr kumimoji="1" lang="ko-KR" altLang="en-US">
                <a:solidFill>
                  <a:schemeClr val="bg1"/>
                </a:solidFill>
              </a:rPr>
              <a:t>개</a:t>
            </a:r>
            <a:r>
              <a:rPr kumimoji="1" lang="en-US" altLang="ko-KR">
                <a:solidFill>
                  <a:schemeClr val="bg1"/>
                </a:solidFill>
              </a:rPr>
              <a:t>)</a:t>
            </a:r>
            <a:r>
              <a:rPr kumimoji="1" lang="ko-KR" altLang="en-US">
                <a:solidFill>
                  <a:schemeClr val="bg1"/>
                </a:solidFill>
              </a:rPr>
              <a:t> </a:t>
            </a:r>
            <a:r>
              <a:rPr kumimoji="1" lang="en-US" altLang="ko-KR">
                <a:solidFill>
                  <a:schemeClr val="bg1"/>
                </a:solidFill>
              </a:rPr>
              <a:t>&lt;-</a:t>
            </a:r>
            <a:r>
              <a:rPr kumimoji="1" lang="ko-KR" altLang="en-US">
                <a:solidFill>
                  <a:schemeClr val="bg1"/>
                </a:solidFill>
              </a:rPr>
              <a:t> 디자인이 비슷해도 매장마다 사용하는 재료</a:t>
            </a:r>
            <a:r>
              <a:rPr kumimoji="1" lang="en-US" altLang="ko-KR">
                <a:solidFill>
                  <a:schemeClr val="bg1"/>
                </a:solidFill>
              </a:rPr>
              <a:t>,</a:t>
            </a:r>
            <a:r>
              <a:rPr kumimoji="1" lang="ko-KR" altLang="en-US">
                <a:solidFill>
                  <a:schemeClr val="bg1"/>
                </a:solidFill>
              </a:rPr>
              <a:t> 요소의 위치 등이 다르기 때문에 우린 다 다른 디자인으로 본다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endParaRPr kumimoji="1" lang="en-US" altLang="ko-KR">
              <a:solidFill>
                <a:schemeClr val="bg1"/>
              </a:solidFill>
            </a:endParaRPr>
          </a:p>
          <a:p>
            <a:r>
              <a:rPr kumimoji="1" lang="ko-KR" altLang="en-US">
                <a:solidFill>
                  <a:schemeClr val="bg1"/>
                </a:solidFill>
              </a:rPr>
              <a:t>그래서 우리는 </a:t>
            </a:r>
            <a:r>
              <a:rPr kumimoji="1" lang="ko-KR" altLang="en-US" err="1">
                <a:solidFill>
                  <a:schemeClr val="bg1"/>
                </a:solidFill>
              </a:rPr>
              <a:t>임베딩</a:t>
            </a:r>
            <a:r>
              <a:rPr kumimoji="1" lang="ko-KR" altLang="en-US">
                <a:solidFill>
                  <a:schemeClr val="bg1"/>
                </a:solidFill>
              </a:rPr>
              <a:t> 방법을 이용해 유사성을 판별할 것이다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7BBB7-27E8-4F1B-6610-9D1AEFCAD1D7}"/>
              </a:ext>
            </a:extLst>
          </p:cNvPr>
          <p:cNvSpPr txBox="1"/>
          <p:nvPr/>
        </p:nvSpPr>
        <p:spPr>
          <a:xfrm>
            <a:off x="-5111123" y="5199295"/>
            <a:ext cx="51868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소비자가 원하는 디자인을 제공할 수 있는 주변 매장을 찾기 위해서는</a:t>
            </a:r>
            <a:r>
              <a:rPr lang="en-US" altLang="ko-KR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디자인과 주변 매장의 케이크 디자인들 간의 유사성을 판별해야 한다</a:t>
            </a:r>
            <a:r>
              <a:rPr lang="en-US" altLang="ko-KR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왜냐하면</a:t>
            </a:r>
            <a:r>
              <a:rPr lang="en-US" altLang="ko-KR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원하는 디자인의 세부적인 특징이 얼마나 공유되는지 확인하여 주변 매장을 선택해야 하기 때문이다</a:t>
            </a:r>
            <a:r>
              <a:rPr lang="en-US" altLang="ko-KR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이러한 비교를 통해 소비자는 원하는 케이크 디자인을 찾고</a:t>
            </a:r>
            <a:r>
              <a:rPr lang="en-US" altLang="ko-KR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주변 매장 중에서 취향에 부합하는 곳을 선택할 수 있다</a:t>
            </a:r>
            <a:r>
              <a:rPr lang="en-US" altLang="ko-KR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/>
            <a:endParaRPr lang="en-US" altLang="ko-KR" sz="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소비자가 원하는 디자인의 세부적인 특징이 얼마나 공유되는지 확인하여 주변 매장을 선택해야 하기 때문에</a:t>
            </a:r>
            <a:br>
              <a:rPr lang="en-US" altLang="ko-KR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소비자가 원하는 디자인과 주변 매장의 케이크 디자인들 간의 유사성을 판별해야 한다</a:t>
            </a:r>
            <a:r>
              <a:rPr lang="en-US" altLang="ko-KR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/>
            <a:endParaRPr kumimoji="1" lang="en-US" altLang="ko-Kore-KR" sz="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 정확도와 효율성을 고려해서 유사성을 판별하는 방법을 </a:t>
            </a:r>
            <a:r>
              <a:rPr kumimoji="1" lang="ko-KR" altLang="en-US" sz="8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고려해야했다</a:t>
            </a:r>
            <a:r>
              <a:rPr kumimoji="1" lang="en-US" altLang="ko-KR" sz="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en-US" altLang="ko-Kore-KR" sz="8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530455-D0D5-2A8F-1412-5184498AB799}"/>
              </a:ext>
            </a:extLst>
          </p:cNvPr>
          <p:cNvSpPr txBox="1"/>
          <p:nvPr/>
        </p:nvSpPr>
        <p:spPr>
          <a:xfrm>
            <a:off x="6736814" y="4910021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주변 매장의 케이크 </a:t>
            </a:r>
            <a:r>
              <a:rPr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들을 </a:t>
            </a:r>
            <a:r>
              <a:rPr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벡터로 변환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그 벡터들을 </a:t>
            </a:r>
            <a:r>
              <a:rPr lang="ko-KR" altLang="en-US" b="1" dirty="0" err="1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임베딩</a:t>
            </a:r>
            <a:r>
              <a:rPr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공간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표현하면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유클리드 거리로 </a:t>
            </a:r>
            <a:r>
              <a:rPr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유사성을 판별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en-US" altLang="ko-Kore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863D40B-B2A8-A83A-A669-A1777D50CE50}"/>
              </a:ext>
            </a:extLst>
          </p:cNvPr>
          <p:cNvGrpSpPr/>
          <p:nvPr/>
        </p:nvGrpSpPr>
        <p:grpSpPr>
          <a:xfrm>
            <a:off x="7227594" y="2280124"/>
            <a:ext cx="3940034" cy="2476705"/>
            <a:chOff x="7005989" y="2694171"/>
            <a:chExt cx="3940034" cy="247670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F895F73-CA30-4ECE-231B-2A629054F8C8}"/>
                </a:ext>
              </a:extLst>
            </p:cNvPr>
            <p:cNvGrpSpPr/>
            <p:nvPr/>
          </p:nvGrpSpPr>
          <p:grpSpPr>
            <a:xfrm>
              <a:off x="8570134" y="2972251"/>
              <a:ext cx="2375889" cy="2112760"/>
              <a:chOff x="7485046" y="2851124"/>
              <a:chExt cx="2375889" cy="211276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B08962-5AAA-F30F-DDD1-AC3D1EC00CA1}"/>
                  </a:ext>
                </a:extLst>
              </p:cNvPr>
              <p:cNvSpPr txBox="1"/>
              <p:nvPr/>
            </p:nvSpPr>
            <p:spPr>
              <a:xfrm>
                <a:off x="7485046" y="4579163"/>
                <a:ext cx="2375889" cy="3847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" sz="1600">
                    <a:solidFill>
                      <a:srgbClr val="40404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embedding space</a:t>
                </a:r>
                <a:endParaRPr lang="en-US" sz="1600">
                  <a:solidFill>
                    <a:srgbClr val="40404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0" name="모서리가 둥근 직사각형 25">
                <a:extLst>
                  <a:ext uri="{FF2B5EF4-FFF2-40B4-BE49-F238E27FC236}">
                    <a16:creationId xmlns:a16="http://schemas.microsoft.com/office/drawing/2014/main" id="{98745EA4-79A0-946C-D805-7E25327F5305}"/>
                  </a:ext>
                </a:extLst>
              </p:cNvPr>
              <p:cNvSpPr/>
              <p:nvPr/>
            </p:nvSpPr>
            <p:spPr>
              <a:xfrm>
                <a:off x="7646157" y="2851124"/>
                <a:ext cx="2039226" cy="1727943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4041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CB7A8521-2229-39CD-1E28-7E711AE46C2A}"/>
                  </a:ext>
                </a:extLst>
              </p:cNvPr>
              <p:cNvSpPr/>
              <p:nvPr/>
            </p:nvSpPr>
            <p:spPr>
              <a:xfrm>
                <a:off x="8628214" y="3675614"/>
                <a:ext cx="95291" cy="9529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15883F3-A9CE-CD64-4344-7B7B459F11BE}"/>
                  </a:ext>
                </a:extLst>
              </p:cNvPr>
              <p:cNvSpPr/>
              <p:nvPr/>
            </p:nvSpPr>
            <p:spPr>
              <a:xfrm>
                <a:off x="8793506" y="3839985"/>
                <a:ext cx="95291" cy="9529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A78B2AA0-7934-2B48-A686-4957E3778A54}"/>
                  </a:ext>
                </a:extLst>
              </p:cNvPr>
              <p:cNvSpPr/>
              <p:nvPr/>
            </p:nvSpPr>
            <p:spPr>
              <a:xfrm>
                <a:off x="9378569" y="3218878"/>
                <a:ext cx="95291" cy="952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1E32F66-8F24-5D95-20C4-7DF0D306B3D6}"/>
                  </a:ext>
                </a:extLst>
              </p:cNvPr>
              <p:cNvSpPr/>
              <p:nvPr/>
            </p:nvSpPr>
            <p:spPr>
              <a:xfrm>
                <a:off x="8479632" y="3497718"/>
                <a:ext cx="583038" cy="583038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92190EC5-439B-A705-9163-52EB034FEA03}"/>
                  </a:ext>
                </a:extLst>
              </p:cNvPr>
              <p:cNvSpPr/>
              <p:nvPr/>
            </p:nvSpPr>
            <p:spPr>
              <a:xfrm>
                <a:off x="8080141" y="4184943"/>
                <a:ext cx="95291" cy="952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373EB04-EAC9-32CA-18C9-9706AD5F85B2}"/>
                  </a:ext>
                </a:extLst>
              </p:cNvPr>
              <p:cNvSpPr/>
              <p:nvPr/>
            </p:nvSpPr>
            <p:spPr>
              <a:xfrm>
                <a:off x="9484307" y="3935276"/>
                <a:ext cx="95291" cy="952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A2D8AA0-5E0F-2F73-95A0-4C6C3CCC1B12}"/>
                  </a:ext>
                </a:extLst>
              </p:cNvPr>
              <p:cNvSpPr/>
              <p:nvPr/>
            </p:nvSpPr>
            <p:spPr>
              <a:xfrm>
                <a:off x="8019901" y="3069802"/>
                <a:ext cx="95291" cy="952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6C654AE-C724-D374-EB9D-49253F7CFEE1}"/>
                  </a:ext>
                </a:extLst>
              </p:cNvPr>
              <p:cNvSpPr/>
              <p:nvPr/>
            </p:nvSpPr>
            <p:spPr>
              <a:xfrm>
                <a:off x="8952719" y="3290270"/>
                <a:ext cx="95291" cy="952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618A671B-830F-417F-4712-B5E29BDF31BE}"/>
                  </a:ext>
                </a:extLst>
              </p:cNvPr>
              <p:cNvSpPr/>
              <p:nvPr/>
            </p:nvSpPr>
            <p:spPr>
              <a:xfrm>
                <a:off x="8741931" y="4288869"/>
                <a:ext cx="95291" cy="952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74399AA4-96B6-0A19-9F66-FB2A51756004}"/>
                  </a:ext>
                </a:extLst>
              </p:cNvPr>
              <p:cNvSpPr/>
              <p:nvPr/>
            </p:nvSpPr>
            <p:spPr>
              <a:xfrm>
                <a:off x="9184607" y="3716106"/>
                <a:ext cx="95291" cy="952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68D9A9DB-55AC-2AAC-3607-CEC52D94B49E}"/>
                  </a:ext>
                </a:extLst>
              </p:cNvPr>
              <p:cNvSpPr/>
              <p:nvPr/>
            </p:nvSpPr>
            <p:spPr>
              <a:xfrm>
                <a:off x="8173579" y="3487599"/>
                <a:ext cx="95291" cy="952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C0901FB3-F8DA-F521-1FE5-01A24826AC66}"/>
                  </a:ext>
                </a:extLst>
              </p:cNvPr>
              <p:cNvSpPr/>
              <p:nvPr/>
            </p:nvSpPr>
            <p:spPr>
              <a:xfrm>
                <a:off x="9136961" y="4228462"/>
                <a:ext cx="95291" cy="952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E394ACB6-5C6E-5F12-BA54-E91417B798DB}"/>
                  </a:ext>
                </a:extLst>
              </p:cNvPr>
              <p:cNvSpPr/>
              <p:nvPr/>
            </p:nvSpPr>
            <p:spPr>
              <a:xfrm>
                <a:off x="8672991" y="3007733"/>
                <a:ext cx="95291" cy="952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405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6D576D0-2E84-DB00-85DE-89C396387B8B}"/>
                </a:ext>
              </a:extLst>
            </p:cNvPr>
            <p:cNvGrpSpPr/>
            <p:nvPr/>
          </p:nvGrpSpPr>
          <p:grpSpPr>
            <a:xfrm rot="5400000">
              <a:off x="6352473" y="3616638"/>
              <a:ext cx="2216755" cy="631771"/>
              <a:chOff x="882859" y="2640971"/>
              <a:chExt cx="5316560" cy="1515211"/>
            </a:xfrm>
          </p:grpSpPr>
          <p:pic>
            <p:nvPicPr>
              <p:cNvPr id="66" name="그림 65" descr="디저트, 생일 케이크, 음식, 달콤함이(가) 표시된 사진&#10;&#10;자동 생성된 설명">
                <a:extLst>
                  <a:ext uri="{FF2B5EF4-FFF2-40B4-BE49-F238E27FC236}">
                    <a16:creationId xmlns:a16="http://schemas.microsoft.com/office/drawing/2014/main" id="{4C5CE603-1A79-BEE7-3AAC-0F1B453B6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885321" y="2640871"/>
                <a:ext cx="1511463" cy="151638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A2E3BAE2-714A-DB82-313D-4B373B964E75}"/>
                      </a:ext>
                    </a:extLst>
                  </p:cNvPr>
                  <p:cNvSpPr txBox="1"/>
                  <p:nvPr/>
                </p:nvSpPr>
                <p:spPr>
                  <a:xfrm>
                    <a:off x="2478471" y="3152667"/>
                    <a:ext cx="230832" cy="4428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ko-Kore-KR" altLang="en-US" sz="1200" b="0" i="0" smtClean="0">
                              <a:solidFill>
                                <a:srgbClr val="40404F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</m:oMath>
                      </m:oMathPara>
                    </a14:m>
                    <a:endParaRPr kumimoji="1" lang="ko-Kore-KR" altLang="en-US" sz="1200">
                      <a:solidFill>
                        <a:srgbClr val="40404F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A2E3BAE2-714A-DB82-313D-4B373B964E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8471" y="3152667"/>
                    <a:ext cx="230832" cy="4428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667" t="-50000" b="-6875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69" name="그림 68" descr="텍스트, 생일 케이크, 음식, 디저트이(가) 표시된 사진&#10;&#10;자동 생성된 설명">
                <a:extLst>
                  <a:ext uri="{FF2B5EF4-FFF2-40B4-BE49-F238E27FC236}">
                    <a16:creationId xmlns:a16="http://schemas.microsoft.com/office/drawing/2014/main" id="{3EC62C0B-5D7C-1227-578C-87427987E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2788854" y="2637836"/>
                <a:ext cx="1515211" cy="1521482"/>
              </a:xfrm>
              <a:prstGeom prst="rect">
                <a:avLst/>
              </a:prstGeom>
            </p:spPr>
          </p:pic>
          <p:pic>
            <p:nvPicPr>
              <p:cNvPr id="71" name="그림 70" descr="생일 케이크, 케이크, 케이크 데코, 디저트이(가) 표시된 사진&#10;&#10;자동 생성된 설명">
                <a:extLst>
                  <a:ext uri="{FF2B5EF4-FFF2-40B4-BE49-F238E27FC236}">
                    <a16:creationId xmlns:a16="http://schemas.microsoft.com/office/drawing/2014/main" id="{221D08A8-6594-D89E-945C-0FA228766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4684232" y="2639522"/>
                <a:ext cx="1512640" cy="151773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B47C1B6-BA47-D8BD-EDD0-A82F2CB22EEF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145" y="3115485"/>
                    <a:ext cx="365236" cy="4428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ko-Kore-KR" altLang="en-US" sz="1200" b="0" i="0" smtClean="0">
                              <a:solidFill>
                                <a:srgbClr val="40404F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oMath>
                      </m:oMathPara>
                    </a14:m>
                    <a:endParaRPr kumimoji="1" lang="ko-Kore-KR" altLang="en-US" sz="1200">
                      <a:solidFill>
                        <a:srgbClr val="40404F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B47C1B6-BA47-D8BD-EDD0-A82F2CB22E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145" y="3115485"/>
                    <a:ext cx="365236" cy="44289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226" t="-20000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4600851-EDCE-068A-2F9E-422EA6DE7338}"/>
                </a:ext>
              </a:extLst>
            </p:cNvPr>
            <p:cNvSpPr/>
            <p:nvPr/>
          </p:nvSpPr>
          <p:spPr>
            <a:xfrm>
              <a:off x="7671545" y="4148609"/>
              <a:ext cx="95291" cy="9529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05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88A359-47F3-FB00-0C79-AD0EC0B349FD}"/>
                </a:ext>
              </a:extLst>
            </p:cNvPr>
            <p:cNvSpPr/>
            <p:nvPr/>
          </p:nvSpPr>
          <p:spPr>
            <a:xfrm>
              <a:off x="7680460" y="4938934"/>
              <a:ext cx="95291" cy="9529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05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C2DA29F-962A-97D0-0010-B332316D47E4}"/>
                </a:ext>
              </a:extLst>
            </p:cNvPr>
            <p:cNvSpPr/>
            <p:nvPr/>
          </p:nvSpPr>
          <p:spPr>
            <a:xfrm>
              <a:off x="7671546" y="3357489"/>
              <a:ext cx="95291" cy="952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050"/>
            </a:p>
          </p:txBody>
        </p:sp>
        <p:sp>
          <p:nvSpPr>
            <p:cNvPr id="73" name="모서리가 둥근 직사각형 72">
              <a:extLst>
                <a:ext uri="{FF2B5EF4-FFF2-40B4-BE49-F238E27FC236}">
                  <a16:creationId xmlns:a16="http://schemas.microsoft.com/office/drawing/2014/main" id="{87371EA6-169A-B744-D749-F03305A6DE7C}"/>
                </a:ext>
              </a:extLst>
            </p:cNvPr>
            <p:cNvSpPr/>
            <p:nvPr/>
          </p:nvSpPr>
          <p:spPr>
            <a:xfrm>
              <a:off x="7005989" y="2694171"/>
              <a:ext cx="905811" cy="2476705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4" name="오른쪽 화살표[R] 73">
              <a:extLst>
                <a:ext uri="{FF2B5EF4-FFF2-40B4-BE49-F238E27FC236}">
                  <a16:creationId xmlns:a16="http://schemas.microsoft.com/office/drawing/2014/main" id="{FBAA343A-28F0-9509-1114-908AD2E75342}"/>
                </a:ext>
              </a:extLst>
            </p:cNvPr>
            <p:cNvSpPr/>
            <p:nvPr/>
          </p:nvSpPr>
          <p:spPr>
            <a:xfrm>
              <a:off x="8025470" y="3801756"/>
              <a:ext cx="592104" cy="293285"/>
            </a:xfrm>
            <a:prstGeom prst="rightArrow">
              <a:avLst/>
            </a:prstGeom>
            <a:solidFill>
              <a:srgbClr val="F956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19D8F69-4382-54FE-3A64-3BBF2C004845}"/>
                </a:ext>
              </a:extLst>
            </p:cNvPr>
            <p:cNvSpPr txBox="1"/>
            <p:nvPr/>
          </p:nvSpPr>
          <p:spPr>
            <a:xfrm>
              <a:off x="7835404" y="3817119"/>
              <a:ext cx="933788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" sz="800">
                  <a:solidFill>
                    <a:srgbClr val="40404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embedding</a:t>
              </a:r>
              <a:endParaRPr lang="en-US" sz="800">
                <a:solidFill>
                  <a:srgbClr val="4040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25A9B18-C1DD-23A2-870B-08ABE63DAC45}"/>
              </a:ext>
            </a:extLst>
          </p:cNvPr>
          <p:cNvGrpSpPr/>
          <p:nvPr/>
        </p:nvGrpSpPr>
        <p:grpSpPr>
          <a:xfrm>
            <a:off x="1130997" y="2471651"/>
            <a:ext cx="4262603" cy="1896156"/>
            <a:chOff x="982377" y="3170732"/>
            <a:chExt cx="4262603" cy="1896156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D7D84C55-029F-1C8C-F3CB-5A787CD99370}"/>
                </a:ext>
              </a:extLst>
            </p:cNvPr>
            <p:cNvSpPr/>
            <p:nvPr/>
          </p:nvSpPr>
          <p:spPr>
            <a:xfrm>
              <a:off x="2603661" y="3547215"/>
              <a:ext cx="1202786" cy="12027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0BDCC08-E90C-393A-7513-A032066B86F4}"/>
                </a:ext>
              </a:extLst>
            </p:cNvPr>
            <p:cNvSpPr/>
            <p:nvPr/>
          </p:nvSpPr>
          <p:spPr>
            <a:xfrm>
              <a:off x="3898578" y="3549672"/>
              <a:ext cx="1200329" cy="1200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FD3462C-7ADC-2180-B662-55F395181ADF}"/>
                </a:ext>
              </a:extLst>
            </p:cNvPr>
            <p:cNvSpPr txBox="1"/>
            <p:nvPr/>
          </p:nvSpPr>
          <p:spPr>
            <a:xfrm>
              <a:off x="3434791" y="3170732"/>
              <a:ext cx="888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주변 매장들</a:t>
              </a:r>
              <a:endParaRPr kumimoji="1" lang="ko-Kore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07" name="그림 106" descr="텍스트, 생일 케이크, 음식, 디저트이(가) 표시된 사진&#10;&#10;자동 생성된 설명">
              <a:extLst>
                <a:ext uri="{FF2B5EF4-FFF2-40B4-BE49-F238E27FC236}">
                  <a16:creationId xmlns:a16="http://schemas.microsoft.com/office/drawing/2014/main" id="{4378BBAE-E445-B0FD-8CB6-305519AB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2598" y="3786855"/>
              <a:ext cx="631771" cy="634386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8220EC6-8800-67EA-CFBA-8AA911B5D606}"/>
                </a:ext>
              </a:extLst>
            </p:cNvPr>
            <p:cNvSpPr txBox="1"/>
            <p:nvPr/>
          </p:nvSpPr>
          <p:spPr>
            <a:xfrm>
              <a:off x="982377" y="4429643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선택한</a:t>
              </a:r>
              <a:r>
                <a:rPr kumimoji="1" lang="ko-KR" altLang="en-US" sz="12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케이크</a:t>
              </a:r>
              <a:endParaRPr kumimoji="1" lang="ko-Kore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5B60484E-6D4E-7C90-D9CD-83086448B289}"/>
                </a:ext>
              </a:extLst>
            </p:cNvPr>
            <p:cNvSpPr/>
            <p:nvPr/>
          </p:nvSpPr>
          <p:spPr>
            <a:xfrm>
              <a:off x="2512988" y="3429000"/>
              <a:ext cx="2731992" cy="1637888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오른쪽 화살표[R] 110">
              <a:extLst>
                <a:ext uri="{FF2B5EF4-FFF2-40B4-BE49-F238E27FC236}">
                  <a16:creationId xmlns:a16="http://schemas.microsoft.com/office/drawing/2014/main" id="{657053F1-00E1-FF52-C52D-88546E268F03}"/>
                </a:ext>
              </a:extLst>
            </p:cNvPr>
            <p:cNvSpPr/>
            <p:nvPr/>
          </p:nvSpPr>
          <p:spPr>
            <a:xfrm>
              <a:off x="1854654" y="3931639"/>
              <a:ext cx="587111" cy="312261"/>
            </a:xfrm>
            <a:prstGeom prst="rightArrow">
              <a:avLst/>
            </a:prstGeom>
            <a:solidFill>
              <a:srgbClr val="F956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759CB4A-D944-2F0B-CEDC-4326F4FB9992}"/>
                </a:ext>
              </a:extLst>
            </p:cNvPr>
            <p:cNvSpPr txBox="1"/>
            <p:nvPr/>
          </p:nvSpPr>
          <p:spPr>
            <a:xfrm>
              <a:off x="1922827" y="3766034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비교</a:t>
              </a:r>
              <a:endParaRPr kumimoji="1" lang="ko-Kore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555E174-472F-6AC2-BBA9-984EE1A4816F}"/>
                </a:ext>
              </a:extLst>
            </p:cNvPr>
            <p:cNvSpPr txBox="1"/>
            <p:nvPr/>
          </p:nvSpPr>
          <p:spPr>
            <a:xfrm>
              <a:off x="2910742" y="4777785"/>
              <a:ext cx="5886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매장 </a:t>
              </a:r>
              <a:r>
                <a:rPr kumimoji="1" lang="en-US" altLang="ko-KR" sz="12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</a:t>
              </a:r>
              <a:endParaRPr kumimoji="1" lang="ko-Kore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42F34B3-F09E-5D49-177C-C3EBF082680C}"/>
                </a:ext>
              </a:extLst>
            </p:cNvPr>
            <p:cNvSpPr txBox="1"/>
            <p:nvPr/>
          </p:nvSpPr>
          <p:spPr>
            <a:xfrm>
              <a:off x="4088848" y="4789889"/>
              <a:ext cx="862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매장 </a:t>
              </a:r>
              <a:r>
                <a:rPr kumimoji="1" lang="en-US" altLang="ko-KR" sz="12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</a:t>
              </a:r>
              <a:endParaRPr kumimoji="1" lang="ko-Kore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28" name="그림 127" descr="생일 케이크, 디저트, 케이크, 케이크 데코이(가) 표시된 사진&#10;&#10;자동 생성된 설명">
              <a:extLst>
                <a:ext uri="{FF2B5EF4-FFF2-40B4-BE49-F238E27FC236}">
                  <a16:creationId xmlns:a16="http://schemas.microsoft.com/office/drawing/2014/main" id="{B94D144B-A340-ECB0-8D10-272E2389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76888" y="4231212"/>
              <a:ext cx="282091" cy="282091"/>
            </a:xfrm>
            <a:prstGeom prst="rect">
              <a:avLst/>
            </a:prstGeom>
          </p:spPr>
        </p:pic>
        <p:pic>
          <p:nvPicPr>
            <p:cNvPr id="130" name="그림 129" descr="그림, 텍스트, 생일 케이크, 스케치이(가) 표시된 사진&#10;&#10;자동 생성된 설명">
              <a:extLst>
                <a:ext uri="{FF2B5EF4-FFF2-40B4-BE49-F238E27FC236}">
                  <a16:creationId xmlns:a16="http://schemas.microsoft.com/office/drawing/2014/main" id="{8B5B266B-A8F8-F178-A7BD-B29878ACD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91172" y="4301050"/>
              <a:ext cx="282091" cy="282091"/>
            </a:xfrm>
            <a:prstGeom prst="rect">
              <a:avLst/>
            </a:prstGeom>
          </p:spPr>
        </p:pic>
        <p:pic>
          <p:nvPicPr>
            <p:cNvPr id="131" name="그림 130" descr="생일 케이크, 디저트, 케이크, 제빵 제품이(가) 표시된 사진&#10;&#10;자동 생성된 설명">
              <a:extLst>
                <a:ext uri="{FF2B5EF4-FFF2-40B4-BE49-F238E27FC236}">
                  <a16:creationId xmlns:a16="http://schemas.microsoft.com/office/drawing/2014/main" id="{7A598640-24CD-00FB-E4B7-5AA4652AD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07384" y="3863147"/>
              <a:ext cx="282091" cy="282091"/>
            </a:xfrm>
            <a:prstGeom prst="rect">
              <a:avLst/>
            </a:prstGeom>
          </p:spPr>
        </p:pic>
        <p:pic>
          <p:nvPicPr>
            <p:cNvPr id="132" name="그림 131" descr="디저트, 달콤함, 음식, 생일 케이크이(가) 표시된 사진&#10;&#10;자동 생성된 설명">
              <a:extLst>
                <a:ext uri="{FF2B5EF4-FFF2-40B4-BE49-F238E27FC236}">
                  <a16:creationId xmlns:a16="http://schemas.microsoft.com/office/drawing/2014/main" id="{0EB89838-3BE0-5E61-452D-49AF4EF8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30923" y="3769237"/>
              <a:ext cx="282091" cy="282091"/>
            </a:xfrm>
            <a:prstGeom prst="rect">
              <a:avLst/>
            </a:prstGeom>
          </p:spPr>
        </p:pic>
        <p:pic>
          <p:nvPicPr>
            <p:cNvPr id="133" name="그림 132" descr="생일 케이크, 케이크, 케이크 데코, 디저트이(가) 표시된 사진&#10;&#10;자동 생성된 설명">
              <a:extLst>
                <a:ext uri="{FF2B5EF4-FFF2-40B4-BE49-F238E27FC236}">
                  <a16:creationId xmlns:a16="http://schemas.microsoft.com/office/drawing/2014/main" id="{778D0633-6870-18DE-AD85-58DC04609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2351" y="3728060"/>
              <a:ext cx="351763" cy="352948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pic>
          <p:nvPicPr>
            <p:cNvPr id="134" name="그림 133" descr="생일 케이크, 디저트, 케이크 데코용품, 그린이(가) 표시된 사진&#10;&#10;자동 생성된 설명">
              <a:extLst>
                <a:ext uri="{FF2B5EF4-FFF2-40B4-BE49-F238E27FC236}">
                  <a16:creationId xmlns:a16="http://schemas.microsoft.com/office/drawing/2014/main" id="{93DF8D30-0CF3-EAF8-AEDF-776D4D74D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3509" y="3833747"/>
              <a:ext cx="295808" cy="295808"/>
            </a:xfrm>
            <a:prstGeom prst="rect">
              <a:avLst/>
            </a:prstGeom>
          </p:spPr>
        </p:pic>
        <p:pic>
          <p:nvPicPr>
            <p:cNvPr id="135" name="그림 134" descr="생일 케이크, 케이크, 디저트, 생일이(가) 표시된 사진&#10;&#10;자동 생성된 설명">
              <a:extLst>
                <a:ext uri="{FF2B5EF4-FFF2-40B4-BE49-F238E27FC236}">
                  <a16:creationId xmlns:a16="http://schemas.microsoft.com/office/drawing/2014/main" id="{54F0E3EC-0909-A8A8-6C76-5CBD8BA48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36413" y="4211642"/>
              <a:ext cx="295808" cy="295808"/>
            </a:xfrm>
            <a:prstGeom prst="rect">
              <a:avLst/>
            </a:prstGeom>
          </p:spPr>
        </p:pic>
        <p:pic>
          <p:nvPicPr>
            <p:cNvPr id="136" name="그림 135" descr="텍스트, 로고, 원, 벽이(가) 표시된 사진&#10;&#10;자동 생성된 설명">
              <a:extLst>
                <a:ext uri="{FF2B5EF4-FFF2-40B4-BE49-F238E27FC236}">
                  <a16:creationId xmlns:a16="http://schemas.microsoft.com/office/drawing/2014/main" id="{10359392-6523-7BF2-D5A8-292D52381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63509" y="4278066"/>
              <a:ext cx="295808" cy="295808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3E8903C3-AD84-B261-F6BB-016930F16D8B}"/>
              </a:ext>
            </a:extLst>
          </p:cNvPr>
          <p:cNvSpPr txBox="1"/>
          <p:nvPr/>
        </p:nvSpPr>
        <p:spPr>
          <a:xfrm>
            <a:off x="809035" y="4794466"/>
            <a:ext cx="50892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소비자가 </a:t>
            </a:r>
            <a:r>
              <a:rPr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원하는 디자인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세부적인 특징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얼마나 공유되는지 확인하여 주변 매장을 선택해야 한다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그래서 </a:t>
            </a:r>
            <a:r>
              <a:rPr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특징이 공유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되는지 </a:t>
            </a:r>
            <a:r>
              <a:rPr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판별하는 방법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으로는 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 간의 유사성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측정하는 것을 이용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kumimoji="1" lang="en-US" altLang="ko-Kore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0" name="슬라이드 번호 개체 틀 6">
            <a:extLst>
              <a:ext uri="{FF2B5EF4-FFF2-40B4-BE49-F238E27FC236}">
                <a16:creationId xmlns:a16="http://schemas.microsoft.com/office/drawing/2014/main" id="{7F4CFB88-2F10-0B1A-BBF7-DF399B6C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137" y="6436219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Object 26">
            <a:extLst>
              <a:ext uri="{FF2B5EF4-FFF2-40B4-BE49-F238E27FC236}">
                <a16:creationId xmlns:a16="http://schemas.microsoft.com/office/drawing/2014/main" id="{E54C250B-3A49-626C-4FF7-9A1C0238404E}"/>
              </a:ext>
            </a:extLst>
          </p:cNvPr>
          <p:cNvSpPr txBox="1"/>
          <p:nvPr/>
        </p:nvSpPr>
        <p:spPr>
          <a:xfrm>
            <a:off x="458794" y="478638"/>
            <a:ext cx="955445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3200" b="1" kern="0" dirty="0">
                <a:solidFill>
                  <a:srgbClr val="40404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반경 내 이미지 검색 기반 매장 탐색</a:t>
            </a:r>
            <a:endParaRPr lang="en-US" altLang="ko-KR" sz="3200" b="1" dirty="0">
              <a:solidFill>
                <a:srgbClr val="F8567D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09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명함, 폰트, 스크린샷이(가) 표시된 사진&#10;&#10;자동 생성된 설명">
            <a:extLst>
              <a:ext uri="{FF2B5EF4-FFF2-40B4-BE49-F238E27FC236}">
                <a16:creationId xmlns:a16="http://schemas.microsoft.com/office/drawing/2014/main" id="{08FB6921-2304-3A69-9F1D-4F891ACC1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-1851643"/>
            <a:ext cx="3496733" cy="141393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5EFFED-802D-4BE2-5156-F248DFED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7FEA7-35AA-5CC7-1D5F-56804C647BB1}"/>
              </a:ext>
            </a:extLst>
          </p:cNvPr>
          <p:cNvSpPr txBox="1"/>
          <p:nvPr/>
        </p:nvSpPr>
        <p:spPr>
          <a:xfrm>
            <a:off x="0" y="7055228"/>
            <a:ext cx="118497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</a:rPr>
              <a:t>특정 클래스</a:t>
            </a:r>
            <a:r>
              <a:rPr kumimoji="1" lang="en-US" altLang="ko-KR">
                <a:solidFill>
                  <a:schemeClr val="bg1"/>
                </a:solidFill>
              </a:rPr>
              <a:t>(</a:t>
            </a:r>
            <a:r>
              <a:rPr kumimoji="1" lang="ko-KR" altLang="en-US">
                <a:solidFill>
                  <a:schemeClr val="bg1"/>
                </a:solidFill>
              </a:rPr>
              <a:t>케이크 디자인</a:t>
            </a:r>
            <a:r>
              <a:rPr kumimoji="1" lang="en-US" altLang="ko-KR">
                <a:solidFill>
                  <a:schemeClr val="bg1"/>
                </a:solidFill>
              </a:rPr>
              <a:t>)</a:t>
            </a:r>
            <a:r>
              <a:rPr kumimoji="1" lang="ko-KR" altLang="en-US">
                <a:solidFill>
                  <a:schemeClr val="bg1"/>
                </a:solidFill>
              </a:rPr>
              <a:t>에 대해 유사 정확도를 높이는 방법이 필요하다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endParaRPr kumimoji="1" lang="en-US" altLang="ko-Kore-KR">
              <a:solidFill>
                <a:schemeClr val="bg1"/>
              </a:solidFill>
            </a:endParaRPr>
          </a:p>
          <a:p>
            <a:r>
              <a:rPr kumimoji="1" lang="ko-KR" altLang="en-US">
                <a:solidFill>
                  <a:schemeClr val="bg1"/>
                </a:solidFill>
              </a:rPr>
              <a:t>관련 사례 </a:t>
            </a:r>
            <a:r>
              <a:rPr kumimoji="1" lang="en-US" altLang="ko-KR">
                <a:solidFill>
                  <a:schemeClr val="bg1"/>
                </a:solidFill>
              </a:rPr>
              <a:t>=&gt;</a:t>
            </a:r>
            <a:r>
              <a:rPr kumimoji="1" lang="ko-KR" altLang="en-US">
                <a:solidFill>
                  <a:schemeClr val="bg1"/>
                </a:solidFill>
              </a:rPr>
              <a:t> </a:t>
            </a:r>
            <a:r>
              <a:rPr kumimoji="1" lang="en-US" altLang="ko-KR" err="1">
                <a:solidFill>
                  <a:schemeClr val="bg1"/>
                </a:solidFill>
              </a:rPr>
              <a:t>FaceNet</a:t>
            </a:r>
            <a:r>
              <a:rPr kumimoji="1" lang="ko-KR" altLang="en-US">
                <a:solidFill>
                  <a:schemeClr val="bg1"/>
                </a:solidFill>
              </a:rPr>
              <a:t>에서 안면인식 정확도를 높이기 위해 고안된 방법인 </a:t>
            </a:r>
            <a:r>
              <a:rPr kumimoji="1" lang="en-US" altLang="ko-KR">
                <a:solidFill>
                  <a:schemeClr val="bg1"/>
                </a:solidFill>
              </a:rPr>
              <a:t>Triplet Loss</a:t>
            </a:r>
            <a:r>
              <a:rPr kumimoji="1" lang="ko-KR" altLang="en-US">
                <a:solidFill>
                  <a:schemeClr val="bg1"/>
                </a:solidFill>
              </a:rPr>
              <a:t> 학습 방법</a:t>
            </a:r>
            <a:endParaRPr kumimoji="1" lang="en-US" altLang="ko-KR">
              <a:solidFill>
                <a:schemeClr val="bg1"/>
              </a:solidFill>
            </a:endParaRPr>
          </a:p>
          <a:p>
            <a:endParaRPr kumimoji="1" lang="en-US" altLang="ko-KR">
              <a:solidFill>
                <a:schemeClr val="bg1"/>
              </a:solidFill>
            </a:endParaRPr>
          </a:p>
          <a:p>
            <a:r>
              <a:rPr kumimoji="1" lang="ko-KR" altLang="en-US">
                <a:solidFill>
                  <a:schemeClr val="bg1"/>
                </a:solidFill>
              </a:rPr>
              <a:t>얼굴 인식을 잘 하기 위해서 같은 사람이면 거리를 줄이고 다른 사람이면 거리를 늘리는 방식으로 학습을 진행함</a:t>
            </a:r>
            <a:r>
              <a:rPr kumimoji="1" lang="en-US" altLang="ko-KR">
                <a:solidFill>
                  <a:schemeClr val="bg1"/>
                </a:solidFill>
              </a:rPr>
              <a:t>.</a:t>
            </a:r>
          </a:p>
          <a:p>
            <a:endParaRPr kumimoji="1" lang="en-US" altLang="ko-Kore-KR">
              <a:solidFill>
                <a:schemeClr val="bg1"/>
              </a:solidFill>
            </a:endParaRPr>
          </a:p>
          <a:p>
            <a:r>
              <a:rPr kumimoji="1" lang="ko-KR" altLang="en-US">
                <a:solidFill>
                  <a:schemeClr val="bg1"/>
                </a:solidFill>
              </a:rPr>
              <a:t>우리는 이 얼굴 인식을 케이크 디자인 인식으로 접목시켜서 학습을 진행하여 정확도를 높였음</a:t>
            </a:r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0E182-A4FA-9598-B5AE-4F7F254A5A24}"/>
              </a:ext>
            </a:extLst>
          </p:cNvPr>
          <p:cNvSpPr txBox="1"/>
          <p:nvPr/>
        </p:nvSpPr>
        <p:spPr>
          <a:xfrm>
            <a:off x="1290581" y="1934046"/>
            <a:ext cx="3288080" cy="584775"/>
          </a:xfrm>
          <a:prstGeom prst="rect">
            <a:avLst/>
          </a:prstGeom>
          <a:noFill/>
          <a:ln cap="flat">
            <a:noFill/>
            <a:prstDash val="sysDash"/>
            <a:round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클래스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케이크 디자인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대해</a:t>
            </a:r>
            <a:b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유사 정확도를 높이는 학습 방법이 필요</a:t>
            </a:r>
            <a:endParaRPr kumimoji="1" lang="ko-Kore-KR" altLang="en-US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그림 13" descr="텍스트, 스크린샷, 출판이(가) 표시된 사진&#10;&#10;자동 생성된 설명">
            <a:extLst>
              <a:ext uri="{FF2B5EF4-FFF2-40B4-BE49-F238E27FC236}">
                <a16:creationId xmlns:a16="http://schemas.microsoft.com/office/drawing/2014/main" id="{06C2EF99-BC92-071F-3C84-2760834AE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093" y="2991353"/>
            <a:ext cx="2091060" cy="2473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495E2F-20B9-8CDF-A14A-B083B562BCAB}"/>
              </a:ext>
            </a:extLst>
          </p:cNvPr>
          <p:cNvSpPr txBox="1"/>
          <p:nvPr/>
        </p:nvSpPr>
        <p:spPr>
          <a:xfrm>
            <a:off x="2026359" y="5497859"/>
            <a:ext cx="1816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사례</a:t>
            </a:r>
            <a:b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6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FaceNet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안면인식</a:t>
            </a:r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ore-KR" altLang="en-US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5B4422B-C180-0CA9-A779-C17648482F35}"/>
              </a:ext>
            </a:extLst>
          </p:cNvPr>
          <p:cNvGrpSpPr/>
          <p:nvPr/>
        </p:nvGrpSpPr>
        <p:grpSpPr>
          <a:xfrm>
            <a:off x="6342862" y="2799709"/>
            <a:ext cx="4360489" cy="3136854"/>
            <a:chOff x="3915079" y="2831423"/>
            <a:chExt cx="4360489" cy="3136854"/>
          </a:xfrm>
        </p:grpSpPr>
        <p:pic>
          <p:nvPicPr>
            <p:cNvPr id="18" name="그림 17" descr="라인, 폰트, 도표, 텍스트이(가) 표시된 사진&#10;&#10;자동 생성된 설명">
              <a:extLst>
                <a:ext uri="{FF2B5EF4-FFF2-40B4-BE49-F238E27FC236}">
                  <a16:creationId xmlns:a16="http://schemas.microsoft.com/office/drawing/2014/main" id="{8AA66326-6762-E016-D43A-DEEB14BA3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9228" y="2831423"/>
              <a:ext cx="3772186" cy="91958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6454BB-D10E-40C4-FAB2-051B419CF92B}"/>
                </a:ext>
              </a:extLst>
            </p:cNvPr>
            <p:cNvSpPr txBox="1"/>
            <p:nvPr/>
          </p:nvSpPr>
          <p:spPr>
            <a:xfrm>
              <a:off x="3915079" y="5629723"/>
              <a:ext cx="4360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6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케이크 디자인을 접목시켜 </a:t>
              </a:r>
              <a:r>
                <a:rPr kumimoji="1" lang="en-US" altLang="ko-Kore-KR" sz="16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Triplet Loss</a:t>
              </a:r>
              <a:r>
                <a:rPr kumimoji="1" lang="ko-KR" altLang="en-US" sz="16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학습 진행</a:t>
              </a:r>
              <a:endParaRPr kumimoji="1" lang="ko-Kore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" name="그림 19" descr="텍스트, 원이(가) 표시된 사진&#10;&#10;자동 생성된 설명">
              <a:extLst>
                <a:ext uri="{FF2B5EF4-FFF2-40B4-BE49-F238E27FC236}">
                  <a16:creationId xmlns:a16="http://schemas.microsoft.com/office/drawing/2014/main" id="{F030828C-C3FB-01F0-74A1-81AB59FE6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09228" y="3895771"/>
              <a:ext cx="3772186" cy="16974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B1D241-D29A-C842-3D95-B36EE6818C0F}"/>
              </a:ext>
            </a:extLst>
          </p:cNvPr>
          <p:cNvSpPr txBox="1"/>
          <p:nvPr/>
        </p:nvSpPr>
        <p:spPr>
          <a:xfrm>
            <a:off x="8419814" y="6879070"/>
            <a:ext cx="3772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800">
                <a:solidFill>
                  <a:schemeClr val="bg1"/>
                </a:solidFill>
              </a:rPr>
              <a:t>출처</a:t>
            </a:r>
            <a:r>
              <a:rPr kumimoji="1" lang="en-US" altLang="ko-KR" sz="800">
                <a:solidFill>
                  <a:schemeClr val="bg1"/>
                </a:solidFill>
              </a:rPr>
              <a:t>:</a:t>
            </a:r>
            <a:r>
              <a:rPr kumimoji="1" lang="ko-KR" altLang="en-US" sz="800">
                <a:solidFill>
                  <a:schemeClr val="bg1"/>
                </a:solidFill>
              </a:rPr>
              <a:t> </a:t>
            </a:r>
            <a:r>
              <a:rPr lang="en" altLang="ko-Kore-KR" sz="800" b="1" err="1">
                <a:solidFill>
                  <a:schemeClr val="bg1"/>
                </a:solidFill>
              </a:rPr>
              <a:t>FaceNet</a:t>
            </a:r>
            <a:r>
              <a:rPr lang="en" altLang="ko-Kore-KR" sz="800" b="1">
                <a:solidFill>
                  <a:schemeClr val="bg1"/>
                </a:solidFill>
              </a:rPr>
              <a:t>: A Unified Embedding for Face Recognition and Clustering</a:t>
            </a:r>
          </a:p>
          <a:p>
            <a:pPr algn="r"/>
            <a:r>
              <a:rPr kumimoji="1" lang="en" altLang="ko-Kore-KR" sz="80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https://arxiv.org/abs/1503.03832</a:t>
            </a:r>
            <a:endParaRPr kumimoji="1" lang="en" altLang="ko-Kore-KR" sz="800">
              <a:solidFill>
                <a:schemeClr val="bg1"/>
              </a:solidFill>
            </a:endParaRPr>
          </a:p>
          <a:p>
            <a:pPr algn="r"/>
            <a:endParaRPr kumimoji="1" lang="ko-Kore-KR" altLang="en-US" sz="800">
              <a:solidFill>
                <a:schemeClr val="bg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E56A632-626D-C7F6-79ED-0128D0A2799A}"/>
              </a:ext>
            </a:extLst>
          </p:cNvPr>
          <p:cNvGrpSpPr/>
          <p:nvPr/>
        </p:nvGrpSpPr>
        <p:grpSpPr>
          <a:xfrm>
            <a:off x="7270371" y="1791993"/>
            <a:ext cx="2505466" cy="971248"/>
            <a:chOff x="4234170" y="1397240"/>
            <a:chExt cx="3711181" cy="1438645"/>
          </a:xfrm>
        </p:grpSpPr>
        <p:pic>
          <p:nvPicPr>
            <p:cNvPr id="22" name="그림 21" descr="생일 케이크, 디저트, 음식, 푸드 컬러링이(가) 표시된 사진&#10;&#10;자동 생성된 설명">
              <a:extLst>
                <a:ext uri="{FF2B5EF4-FFF2-40B4-BE49-F238E27FC236}">
                  <a16:creationId xmlns:a16="http://schemas.microsoft.com/office/drawing/2014/main" id="{4B7E38B6-A63E-DE56-D09A-30834C5A1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170" y="1400805"/>
              <a:ext cx="1053983" cy="1052519"/>
            </a:xfrm>
            <a:prstGeom prst="rect">
              <a:avLst/>
            </a:prstGeom>
          </p:spPr>
        </p:pic>
        <p:pic>
          <p:nvPicPr>
            <p:cNvPr id="23" name="그림 22" descr="도자기, 식물, 도기, 식기이(가) 표시된 사진&#10;&#10;자동 생성된 설명">
              <a:extLst>
                <a:ext uri="{FF2B5EF4-FFF2-40B4-BE49-F238E27FC236}">
                  <a16:creationId xmlns:a16="http://schemas.microsoft.com/office/drawing/2014/main" id="{3EE1AE64-04BC-3228-9DAE-2AB958CAA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5472" y="1400805"/>
              <a:ext cx="1052519" cy="1052519"/>
            </a:xfrm>
            <a:prstGeom prst="rect">
              <a:avLst/>
            </a:prstGeom>
          </p:spPr>
        </p:pic>
        <p:pic>
          <p:nvPicPr>
            <p:cNvPr id="24" name="그림 23" descr="생일 케이크, 케이크 데코, 케이크 데코용품, 아이싱이(가) 표시된 사진&#10;&#10;자동 생성된 설명">
              <a:extLst>
                <a:ext uri="{FF2B5EF4-FFF2-40B4-BE49-F238E27FC236}">
                  <a16:creationId xmlns:a16="http://schemas.microsoft.com/office/drawing/2014/main" id="{F7EEFA47-B532-8B9E-C99A-956D9E23D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22875" y="1397240"/>
              <a:ext cx="1052519" cy="105251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020BF9-247F-7C3C-AB3A-50A929E18CCC}"/>
                </a:ext>
              </a:extLst>
            </p:cNvPr>
            <p:cNvSpPr txBox="1"/>
            <p:nvPr/>
          </p:nvSpPr>
          <p:spPr>
            <a:xfrm>
              <a:off x="4258732" y="2408765"/>
              <a:ext cx="1004857" cy="410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2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Anchor</a:t>
              </a:r>
              <a:endParaRPr kumimoji="1" lang="ko-Kore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CD3537-D0B8-86D3-27ED-A3FBD3BE8AFD}"/>
                </a:ext>
              </a:extLst>
            </p:cNvPr>
            <p:cNvSpPr txBox="1"/>
            <p:nvPr/>
          </p:nvSpPr>
          <p:spPr>
            <a:xfrm>
              <a:off x="5502500" y="2425585"/>
              <a:ext cx="1078463" cy="410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2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Positive</a:t>
              </a:r>
              <a:endParaRPr kumimoji="1" lang="ko-Kore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C0E3E8-3B3E-E882-5DE4-F4AD73D0B19B}"/>
                </a:ext>
              </a:extLst>
            </p:cNvPr>
            <p:cNvSpPr txBox="1"/>
            <p:nvPr/>
          </p:nvSpPr>
          <p:spPr>
            <a:xfrm>
              <a:off x="6752915" y="2422018"/>
              <a:ext cx="1192436" cy="410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2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Negative</a:t>
              </a:r>
              <a:endParaRPr kumimoji="1" lang="ko-Kore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6C0A1A0B-E6A8-5D40-D5F5-80A82E5D257C}"/>
              </a:ext>
            </a:extLst>
          </p:cNvPr>
          <p:cNvSpPr/>
          <p:nvPr/>
        </p:nvSpPr>
        <p:spPr>
          <a:xfrm>
            <a:off x="2838182" y="2560887"/>
            <a:ext cx="192881" cy="359566"/>
          </a:xfrm>
          <a:prstGeom prst="downArrow">
            <a:avLst/>
          </a:prstGeom>
          <a:solidFill>
            <a:srgbClr val="F956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00A7A4D8-FBC5-37F3-501D-8C10859468BA}"/>
              </a:ext>
            </a:extLst>
          </p:cNvPr>
          <p:cNvSpPr/>
          <p:nvPr/>
        </p:nvSpPr>
        <p:spPr>
          <a:xfrm>
            <a:off x="4274127" y="3940490"/>
            <a:ext cx="2068909" cy="584775"/>
          </a:xfrm>
          <a:prstGeom prst="rightArrow">
            <a:avLst/>
          </a:prstGeom>
          <a:solidFill>
            <a:srgbClr val="F956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  <a:r>
              <a:rPr kumimoji="1" lang="ko-KR" altLang="en-US"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방식</a:t>
            </a:r>
            <a:endParaRPr kumimoji="1" lang="ko-Kore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Object 26">
            <a:extLst>
              <a:ext uri="{FF2B5EF4-FFF2-40B4-BE49-F238E27FC236}">
                <a16:creationId xmlns:a16="http://schemas.microsoft.com/office/drawing/2014/main" id="{0D7AEB66-B851-35E4-00FB-7BEEC1FA8166}"/>
              </a:ext>
            </a:extLst>
          </p:cNvPr>
          <p:cNvSpPr txBox="1"/>
          <p:nvPr/>
        </p:nvSpPr>
        <p:spPr>
          <a:xfrm>
            <a:off x="458794" y="478638"/>
            <a:ext cx="955445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3200" b="1" kern="0" dirty="0">
                <a:solidFill>
                  <a:srgbClr val="40404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반경 내 이미지 검색 기반 매장 탐색</a:t>
            </a:r>
            <a:endParaRPr lang="en-US" altLang="ko-KR" sz="3200" b="1" dirty="0">
              <a:solidFill>
                <a:srgbClr val="F8567D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99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015B8E-F35F-06F8-3EDC-ADEE72A0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F161BA0-CF40-B2D7-67A9-5589216F9A5C}"/>
              </a:ext>
            </a:extLst>
          </p:cNvPr>
          <p:cNvCxnSpPr>
            <a:cxnSpLocks/>
          </p:cNvCxnSpPr>
          <p:nvPr/>
        </p:nvCxnSpPr>
        <p:spPr>
          <a:xfrm>
            <a:off x="6093141" y="1811837"/>
            <a:ext cx="0" cy="4428879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F7036BE-907C-E86A-8228-BF9165F0D88C}"/>
              </a:ext>
            </a:extLst>
          </p:cNvPr>
          <p:cNvSpPr/>
          <p:nvPr/>
        </p:nvSpPr>
        <p:spPr>
          <a:xfrm>
            <a:off x="656960" y="1528290"/>
            <a:ext cx="4944238" cy="4968581"/>
          </a:xfrm>
          <a:prstGeom prst="roundRect">
            <a:avLst>
              <a:gd name="adj" fmla="val 3530"/>
            </a:avLst>
          </a:prstGeom>
          <a:solidFill>
            <a:schemeClr val="bg1"/>
          </a:solidFill>
          <a:ln>
            <a:noFill/>
          </a:ln>
          <a:effectLst>
            <a:outerShdw blurRad="304054" sx="102000" sy="102000" algn="ctr" rotWithShape="0">
              <a:prstClr val="black">
                <a:alpha val="5079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9494F-F14E-8FA4-33BC-17AD06C3A004}"/>
              </a:ext>
            </a:extLst>
          </p:cNvPr>
          <p:cNvSpPr txBox="1"/>
          <p:nvPr/>
        </p:nvSpPr>
        <p:spPr>
          <a:xfrm>
            <a:off x="535641" y="5430128"/>
            <a:ext cx="5186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학습에 필요한 데이터를 </a:t>
            </a:r>
            <a:r>
              <a:rPr kumimoji="1"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수기 분류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시간이 오래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걸리고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정확도가 떨어진다</a:t>
            </a:r>
            <a:r>
              <a:rPr kumimoji="1" lang="en-US" altLang="ko-KR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en-US" altLang="ko-Kore-KR" b="1" dirty="0">
              <a:solidFill>
                <a:srgbClr val="F9567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2D07F-AB94-64B1-29A4-F3929519F041}"/>
              </a:ext>
            </a:extLst>
          </p:cNvPr>
          <p:cNvSpPr txBox="1"/>
          <p:nvPr/>
        </p:nvSpPr>
        <p:spPr>
          <a:xfrm>
            <a:off x="852337" y="2327592"/>
            <a:ext cx="4553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수기 분류 방식의 문제</a:t>
            </a:r>
            <a:endParaRPr lang="ko-KR" altLang="en-US">
              <a:solidFill>
                <a:srgbClr val="40414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E04C1-2AD9-91F6-CE7F-FABBB1890ED8}"/>
              </a:ext>
            </a:extLst>
          </p:cNvPr>
          <p:cNvSpPr txBox="1"/>
          <p:nvPr/>
        </p:nvSpPr>
        <p:spPr>
          <a:xfrm>
            <a:off x="1380713" y="1846769"/>
            <a:ext cx="3496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kern="0">
                <a:solidFill>
                  <a:srgbClr val="40414F"/>
                </a:solidFill>
                <a:latin typeface="Pretendard ExtraBold" panose="02000503000000020004" pitchFamily="2" charset="-127"/>
                <a:ea typeface="Pretendard ExtraBold"/>
                <a:cs typeface="Pretendard ExtraBold" panose="02000503000000020004" pitchFamily="2" charset="-127"/>
              </a:rPr>
              <a:t>Problem</a:t>
            </a:r>
            <a:endParaRPr lang="ko-KR" altLang="en-US" sz="2800">
              <a:solidFill>
                <a:srgbClr val="40414F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CC16EEC-090F-691F-F579-7DFFFA20133C}"/>
              </a:ext>
            </a:extLst>
          </p:cNvPr>
          <p:cNvSpPr/>
          <p:nvPr/>
        </p:nvSpPr>
        <p:spPr>
          <a:xfrm>
            <a:off x="6357836" y="1528290"/>
            <a:ext cx="5468401" cy="4968581"/>
          </a:xfrm>
          <a:prstGeom prst="roundRect">
            <a:avLst>
              <a:gd name="adj" fmla="val 3530"/>
            </a:avLst>
          </a:prstGeom>
          <a:solidFill>
            <a:schemeClr val="bg1"/>
          </a:solidFill>
          <a:ln>
            <a:noFill/>
          </a:ln>
          <a:effectLst>
            <a:outerShdw blurRad="304054" sx="102000" sy="102000" algn="ctr" rotWithShape="0">
              <a:prstClr val="black">
                <a:alpha val="5079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2B215-1F96-45BC-CDA9-A9887B04698E}"/>
              </a:ext>
            </a:extLst>
          </p:cNvPr>
          <p:cNvSpPr txBox="1"/>
          <p:nvPr/>
        </p:nvSpPr>
        <p:spPr>
          <a:xfrm>
            <a:off x="6817138" y="2327592"/>
            <a:ext cx="4553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Object Detection</a:t>
            </a:r>
            <a:r>
              <a:rPr lang="ko-KR" altLang="en-US" b="1">
                <a:solidFill>
                  <a:srgbClr val="40414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을 통한 검수 자동화</a:t>
            </a:r>
            <a:endParaRPr lang="ko-KR" altLang="en-US">
              <a:solidFill>
                <a:srgbClr val="40414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81BFE-9AA0-B8ED-EF93-6B6B649EABE3}"/>
              </a:ext>
            </a:extLst>
          </p:cNvPr>
          <p:cNvSpPr txBox="1"/>
          <p:nvPr/>
        </p:nvSpPr>
        <p:spPr>
          <a:xfrm>
            <a:off x="7345514" y="1846769"/>
            <a:ext cx="3496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kern="0">
                <a:solidFill>
                  <a:srgbClr val="40414F"/>
                </a:solidFill>
                <a:latin typeface="Pretendard ExtraBold" panose="02000503000000020004" pitchFamily="2" charset="-127"/>
                <a:ea typeface="Pretendard ExtraBold"/>
                <a:cs typeface="Pretendard ExtraBold" panose="02000503000000020004" pitchFamily="2" charset="-127"/>
              </a:rPr>
              <a:t>Solve</a:t>
            </a:r>
            <a:endParaRPr lang="ko-KR" altLang="en-US" sz="2800">
              <a:solidFill>
                <a:srgbClr val="40414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D0F86-DBE0-0BF0-4310-4906E04D92F0}"/>
              </a:ext>
            </a:extLst>
          </p:cNvPr>
          <p:cNvSpPr txBox="1"/>
          <p:nvPr/>
        </p:nvSpPr>
        <p:spPr>
          <a:xfrm>
            <a:off x="6502488" y="5430128"/>
            <a:ext cx="5243743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한 </a:t>
            </a:r>
            <a:r>
              <a:rPr lang="en-US" altLang="ko-KR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35,187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데이터를 </a:t>
            </a:r>
            <a:r>
              <a:rPr lang="en" altLang="ko-Kore-KR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Object Detection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통해서 약 </a:t>
            </a:r>
            <a:r>
              <a:rPr lang="en-US" altLang="ko-KR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29</a:t>
            </a:r>
            <a:r>
              <a:rPr lang="ko-KR" altLang="en-US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한개의 이미지당 평균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</a:t>
            </a:r>
            <a:r>
              <a:rPr lang="en" altLang="ko-Kore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ms</a:t>
            </a:r>
            <a:r>
              <a:rPr lang="en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br>
              <a:rPr lang="en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학습에 필요한 데이터 </a:t>
            </a:r>
            <a:r>
              <a:rPr lang="en-US" altLang="ko-KR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11,590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개로 검수하였다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en-US" altLang="ko-Kore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CA7E06-A3FB-854E-1C52-4AB4C5C533A7}"/>
              </a:ext>
            </a:extLst>
          </p:cNvPr>
          <p:cNvGrpSpPr/>
          <p:nvPr/>
        </p:nvGrpSpPr>
        <p:grpSpPr>
          <a:xfrm>
            <a:off x="1608948" y="2793754"/>
            <a:ext cx="3083980" cy="2065105"/>
            <a:chOff x="7728618" y="2599362"/>
            <a:chExt cx="3083980" cy="2065105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0FDDF1CE-6E13-2B26-E56A-B6F8C7FFC5BC}"/>
                </a:ext>
              </a:extLst>
            </p:cNvPr>
            <p:cNvSpPr/>
            <p:nvPr/>
          </p:nvSpPr>
          <p:spPr>
            <a:xfrm>
              <a:off x="7728618" y="2599362"/>
              <a:ext cx="3083980" cy="20651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2855D3F-20CE-351A-BAAA-86342FD269EF}"/>
                </a:ext>
              </a:extLst>
            </p:cNvPr>
            <p:cNvGrpSpPr/>
            <p:nvPr/>
          </p:nvGrpSpPr>
          <p:grpSpPr>
            <a:xfrm>
              <a:off x="7728618" y="2961628"/>
              <a:ext cx="1526539" cy="1640727"/>
              <a:chOff x="7728618" y="2961628"/>
              <a:chExt cx="1526539" cy="1640727"/>
            </a:xfrm>
          </p:grpSpPr>
          <p:pic>
            <p:nvPicPr>
              <p:cNvPr id="19" name="그림 18" descr="텍스트, 폰트, 로고, 디자인이(가) 표시된 사진&#10;&#10;자동 생성된 설명">
                <a:extLst>
                  <a:ext uri="{FF2B5EF4-FFF2-40B4-BE49-F238E27FC236}">
                    <a16:creationId xmlns:a16="http://schemas.microsoft.com/office/drawing/2014/main" id="{6C6A2464-1F06-DE6A-FCC3-08D6EA7C0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44973" y="2991939"/>
                <a:ext cx="999109" cy="999109"/>
              </a:xfrm>
              <a:prstGeom prst="rect">
                <a:avLst/>
              </a:prstGeom>
            </p:spPr>
          </p:pic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2C6612E7-4256-DE42-FFBC-671A08B80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9403" y="2991939"/>
                <a:ext cx="1150247" cy="10896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3FEAFACA-4167-7DA9-DF60-17F1261F9AB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969403" y="2991939"/>
                <a:ext cx="1150247" cy="10896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55F4F2-CFC0-D360-6CA2-04347D1D93C8}"/>
                  </a:ext>
                </a:extLst>
              </p:cNvPr>
              <p:cNvSpPr txBox="1"/>
              <p:nvPr/>
            </p:nvSpPr>
            <p:spPr>
              <a:xfrm>
                <a:off x="7728618" y="4079135"/>
                <a:ext cx="1526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학습에 적합하지 </a:t>
                </a:r>
                <a:br>
                  <a:rPr kumimoji="1" lang="en-US" altLang="ko-KR" sz="14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kumimoji="1" lang="ko-KR" altLang="en-US" sz="14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않은 데이터</a:t>
                </a:r>
                <a:endParaRPr kumimoji="1" lang="ko-Kore-KR" altLang="en-US" sz="14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B8A1861-2320-ECC4-3705-CF8B395FCE97}"/>
                </a:ext>
              </a:extLst>
            </p:cNvPr>
            <p:cNvGrpSpPr/>
            <p:nvPr/>
          </p:nvGrpSpPr>
          <p:grpSpPr>
            <a:xfrm>
              <a:off x="9286058" y="3022887"/>
              <a:ext cx="1526539" cy="1579468"/>
              <a:chOff x="9286058" y="3022887"/>
              <a:chExt cx="1526539" cy="1579468"/>
            </a:xfrm>
          </p:grpSpPr>
          <p:pic>
            <p:nvPicPr>
              <p:cNvPr id="16" name="그림 15" descr="장식된, 식물, 실내, 예술이(가) 표시된 사진&#10;&#10;자동 생성된 설명">
                <a:extLst>
                  <a:ext uri="{FF2B5EF4-FFF2-40B4-BE49-F238E27FC236}">
                    <a16:creationId xmlns:a16="http://schemas.microsoft.com/office/drawing/2014/main" id="{2FA22C48-4680-D1EB-F0A8-ED4026E3C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36557" y="3084929"/>
                <a:ext cx="1025542" cy="994206"/>
              </a:xfrm>
              <a:prstGeom prst="rect">
                <a:avLst/>
              </a:prstGeom>
            </p:spPr>
          </p:pic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DA9BC3ED-A169-09BA-EDA7-9ED7ED7764BF}"/>
                  </a:ext>
                </a:extLst>
              </p:cNvPr>
              <p:cNvSpPr/>
              <p:nvPr/>
            </p:nvSpPr>
            <p:spPr>
              <a:xfrm>
                <a:off x="9486500" y="3022887"/>
                <a:ext cx="1125653" cy="112565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B81B68-F512-7579-026B-2047768004AA}"/>
                  </a:ext>
                </a:extLst>
              </p:cNvPr>
              <p:cNvSpPr txBox="1"/>
              <p:nvPr/>
            </p:nvSpPr>
            <p:spPr>
              <a:xfrm>
                <a:off x="9286058" y="4079135"/>
                <a:ext cx="1526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학습에 적합한 </a:t>
                </a:r>
                <a:br>
                  <a:rPr kumimoji="1" lang="en-US" altLang="ko-KR" sz="14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kumimoji="1" lang="ko-KR" altLang="en-US" sz="14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데이터</a:t>
                </a:r>
                <a:endParaRPr kumimoji="1" lang="ko-Kore-KR" altLang="en-US" sz="14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7AD334-181F-39A8-E19E-389182F8882A}"/>
              </a:ext>
            </a:extLst>
          </p:cNvPr>
          <p:cNvSpPr txBox="1"/>
          <p:nvPr/>
        </p:nvSpPr>
        <p:spPr>
          <a:xfrm>
            <a:off x="2060666" y="4872356"/>
            <a:ext cx="214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장당 </a:t>
            </a:r>
            <a:r>
              <a:rPr kumimoji="1" lang="en-US" altLang="ko-KR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</a:t>
            </a:r>
            <a:r>
              <a:rPr kumimoji="1" lang="ko-KR" altLang="en-US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kumimoji="1" lang="en-US" altLang="ko-Kore-KR">
              <a:solidFill>
                <a:srgbClr val="F9567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B08F09-07E7-91CF-5B4A-2D9C0BAB5780}"/>
              </a:ext>
            </a:extLst>
          </p:cNvPr>
          <p:cNvGrpSpPr/>
          <p:nvPr/>
        </p:nvGrpSpPr>
        <p:grpSpPr>
          <a:xfrm>
            <a:off x="8124053" y="2728948"/>
            <a:ext cx="2007281" cy="2659073"/>
            <a:chOff x="7552094" y="2126469"/>
            <a:chExt cx="3041726" cy="402941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24449A-592F-2952-6582-96409B00F289}"/>
                </a:ext>
              </a:extLst>
            </p:cNvPr>
            <p:cNvSpPr txBox="1"/>
            <p:nvPr/>
          </p:nvSpPr>
          <p:spPr>
            <a:xfrm>
              <a:off x="7552094" y="5176470"/>
              <a:ext cx="3041726" cy="979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이미지 </a:t>
              </a:r>
              <a:r>
                <a:rPr kumimoji="1"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</a:t>
              </a:r>
              <a:r>
                <a:rPr kumimoji="1"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장당 </a:t>
              </a:r>
              <a:r>
                <a:rPr kumimoji="1" lang="en-US" altLang="ko-KR" dirty="0">
                  <a:solidFill>
                    <a:srgbClr val="F9567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kumimoji="1" lang="ko-KR" altLang="en-US" dirty="0">
                  <a:solidFill>
                    <a:srgbClr val="F9567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</a:t>
              </a:r>
              <a:endParaRPr kumimoji="1" lang="en-US" altLang="ko-KR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정확도 </a:t>
              </a:r>
              <a:r>
                <a:rPr kumimoji="1" lang="en-US" altLang="ko-KR" dirty="0">
                  <a:solidFill>
                    <a:srgbClr val="F9567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99.83%</a:t>
              </a:r>
              <a:endParaRPr kumimoji="1" lang="en-US" altLang="ko-Kore-KR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6" name="그림 25" descr="만화 영화, 아동 미술, 그림, 예술이(가) 표시된 사진&#10;&#10;자동 생성된 설명">
              <a:extLst>
                <a:ext uri="{FF2B5EF4-FFF2-40B4-BE49-F238E27FC236}">
                  <a16:creationId xmlns:a16="http://schemas.microsoft.com/office/drawing/2014/main" id="{5DC84FAA-7E3F-36FC-1079-8FC936C49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7630" y="2392113"/>
              <a:ext cx="2720550" cy="272054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916765-E789-5403-4BB6-AA5C260D6128}"/>
                </a:ext>
              </a:extLst>
            </p:cNvPr>
            <p:cNvSpPr txBox="1"/>
            <p:nvPr/>
          </p:nvSpPr>
          <p:spPr>
            <a:xfrm>
              <a:off x="8352597" y="2126469"/>
              <a:ext cx="1448233" cy="513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YOLOv8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2B2BB2-9FC6-0D5C-0CBF-A81DB67E8F19}"/>
              </a:ext>
            </a:extLst>
          </p:cNvPr>
          <p:cNvSpPr txBox="1"/>
          <p:nvPr/>
        </p:nvSpPr>
        <p:spPr>
          <a:xfrm>
            <a:off x="9992986" y="3535007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분류 시간</a:t>
            </a:r>
            <a:br>
              <a:rPr kumimoji="1" lang="en-US" altLang="ko-KR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4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91.67%</a:t>
            </a:r>
            <a:r>
              <a:rPr kumimoji="1" lang="ko-KR" altLang="en-US" sz="1400" b="1" dirty="0">
                <a:solidFill>
                  <a:srgbClr val="F9567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감소</a:t>
            </a:r>
            <a:endParaRPr kumimoji="1" lang="en-US" altLang="ko-Kore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D0298BFF-B7F3-1E50-3B4E-0C293844C23F}"/>
              </a:ext>
            </a:extLst>
          </p:cNvPr>
          <p:cNvSpPr txBox="1"/>
          <p:nvPr/>
        </p:nvSpPr>
        <p:spPr>
          <a:xfrm>
            <a:off x="458794" y="478638"/>
            <a:ext cx="955445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3200" b="1" kern="0" dirty="0">
                <a:solidFill>
                  <a:srgbClr val="40404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반경 내 이미지 검색 기반 매장 탐색</a:t>
            </a:r>
            <a:endParaRPr lang="en-US" altLang="ko-KR" sz="3200" b="1" dirty="0">
              <a:solidFill>
                <a:srgbClr val="F8567D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36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1571</Words>
  <Application>Microsoft Macintosh PowerPoint</Application>
  <PresentationFormat>와이드스크린</PresentationFormat>
  <Paragraphs>254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4" baseType="lpstr">
      <vt:lpstr>.SF NS</vt:lpstr>
      <vt:lpstr>맑은 고딕</vt:lpstr>
      <vt:lpstr>Liberation Serif</vt:lpstr>
      <vt:lpstr>Pretendard</vt:lpstr>
      <vt:lpstr>Pretendard Black</vt:lpstr>
      <vt:lpstr>Pretendard ExtraBold</vt:lpstr>
      <vt:lpstr>Pretendard Light</vt:lpstr>
      <vt:lpstr>Pretendard Medium</vt:lpstr>
      <vt:lpstr>Pretendard SemiBold</vt:lpstr>
      <vt:lpstr>Söhne</vt:lpstr>
      <vt:lpstr>Arial</vt:lpstr>
      <vt:lpstr>Cambria Math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혜연 김</dc:creator>
  <cp:lastModifiedBy>혜연 김</cp:lastModifiedBy>
  <cp:revision>1</cp:revision>
  <dcterms:created xsi:type="dcterms:W3CDTF">2024-12-15T17:41:52Z</dcterms:created>
  <dcterms:modified xsi:type="dcterms:W3CDTF">2024-12-15T17:43:48Z</dcterms:modified>
</cp:coreProperties>
</file>